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t>今はいきなりブログからショッピング同行や診断など、20,000円〜のサービスは売れません。</a:t>
            </a:r>
          </a:p>
          <a:p>
            <a:pPr>
              <a:defRPr sz="1400"/>
            </a:pPr>
            <a:r>
              <a:t>２ステップで、まずはブログから１ステップ目の価格の安いフロント所品を売っていきます。ただ、それだけではなく２ステップの価格の高い本命所品（後ろに売るバックエンド商品・サービス）を準備しておき、アプローチします。</a:t>
            </a:r>
            <a:b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3" name="本文レベル1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/>
          <p:nvPr>
            <p:ph type="body" sz="quarter" idx="13"/>
          </p:nvPr>
        </p:nvSpPr>
        <p:spPr>
          <a:xfrm>
            <a:off x="2578099" y="5991225"/>
            <a:ext cx="7848602" cy="4064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“ここに引用を入力してください。”"/>
          <p:cNvSpPr/>
          <p:nvPr>
            <p:ph type="body" sz="quarter" idx="14"/>
          </p:nvPr>
        </p:nvSpPr>
        <p:spPr>
          <a:xfrm>
            <a:off x="2578099" y="4410075"/>
            <a:ext cx="7848602" cy="5334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6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イメージ"/>
          <p:cNvSpPr/>
          <p:nvPr>
            <p:ph type="pic" idx="13"/>
          </p:nvPr>
        </p:nvSpPr>
        <p:spPr>
          <a:xfrm>
            <a:off x="1625599" y="1219199"/>
            <a:ext cx="9753602" cy="7315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pyright(c) 2009-2015jpc-aAll Rights Reserved"/>
          <p:cNvSpPr txBox="1"/>
          <p:nvPr/>
        </p:nvSpPr>
        <p:spPr>
          <a:xfrm>
            <a:off x="5504293" y="9441812"/>
            <a:ext cx="1996214" cy="177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457200">
              <a:defRPr sz="700">
                <a:latin typeface="Arial"/>
                <a:ea typeface="Arial"/>
                <a:cs typeface="Arial"/>
                <a:sym typeface="Arial"/>
              </a:defRPr>
            </a:pPr>
            <a:r>
              <a:t>Copyright(c)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2009-2015</a:t>
            </a:r>
            <a:r>
              <a:t>jpc-aAll Rights Reserved</a:t>
            </a:r>
          </a:p>
        </p:txBody>
      </p:sp>
      <p:sp>
        <p:nvSpPr>
          <p:cNvPr id="112" name="スライド番号"/>
          <p:cNvSpPr txBox="1"/>
          <p:nvPr>
            <p:ph type="sldNum" sz="quarter" idx="2"/>
          </p:nvPr>
        </p:nvSpPr>
        <p:spPr>
          <a:xfrm>
            <a:off x="6324447" y="9106429"/>
            <a:ext cx="355906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pyright(c) 2009-2015jpc-aAll Rights Reserved"/>
          <p:cNvSpPr txBox="1"/>
          <p:nvPr/>
        </p:nvSpPr>
        <p:spPr>
          <a:xfrm>
            <a:off x="5513818" y="9190083"/>
            <a:ext cx="1977164" cy="425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/>
          <a:p>
            <a:pPr defTabSz="457200">
              <a:defRPr sz="7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defRPr sz="7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defRPr sz="7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defRPr sz="700">
                <a:latin typeface="Arial"/>
                <a:ea typeface="Arial"/>
                <a:cs typeface="Arial"/>
                <a:sym typeface="Arial"/>
              </a:defRPr>
            </a:pPr>
            <a:r>
              <a:t>Copyright(c)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2009-2015</a:t>
            </a:r>
            <a:r>
              <a:t>jpc-aAll Rights Reserved</a:t>
            </a:r>
          </a:p>
        </p:txBody>
      </p:sp>
      <p:sp>
        <p:nvSpPr>
          <p:cNvPr id="120" name="スライド番号"/>
          <p:cNvSpPr txBox="1"/>
          <p:nvPr>
            <p:ph type="sldNum" sz="quarter" idx="2"/>
          </p:nvPr>
        </p:nvSpPr>
        <p:spPr>
          <a:xfrm>
            <a:off x="6350660" y="9149688"/>
            <a:ext cx="303480" cy="234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イメージ"/>
          <p:cNvSpPr/>
          <p:nvPr>
            <p:ph type="pic" sz="half" idx="13"/>
          </p:nvPr>
        </p:nvSpPr>
        <p:spPr>
          <a:xfrm>
            <a:off x="2830512" y="1695449"/>
            <a:ext cx="7334251" cy="4438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タイトルテキスト"/>
          <p:cNvSpPr txBox="1"/>
          <p:nvPr>
            <p:ph type="title"/>
          </p:nvPr>
        </p:nvSpPr>
        <p:spPr>
          <a:xfrm>
            <a:off x="2578099" y="6257925"/>
            <a:ext cx="7848602" cy="1066801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23" name="本文レベル1…"/>
          <p:cNvSpPr txBox="1"/>
          <p:nvPr>
            <p:ph type="body" sz="quarter" idx="1"/>
          </p:nvPr>
        </p:nvSpPr>
        <p:spPr>
          <a:xfrm>
            <a:off x="2578099" y="7362825"/>
            <a:ext cx="7848602" cy="847725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4" name="スライド番号"/>
          <p:cNvSpPr txBox="1"/>
          <p:nvPr>
            <p:ph type="sldNum" sz="quarter" idx="2"/>
          </p:nvPr>
        </p:nvSpPr>
        <p:spPr>
          <a:xfrm>
            <a:off x="6319685" y="8153400"/>
            <a:ext cx="355905" cy="2794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テキスト"/>
          <p:cNvSpPr txBox="1"/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anchor="ctr"/>
          <a:lstStyle/>
          <a:p>
            <a:pPr/>
            <a:r>
              <a:t>タイトルテキスト</a:t>
            </a:r>
          </a:p>
        </p:txBody>
      </p:sp>
      <p:sp>
        <p:nvSpPr>
          <p:cNvPr id="3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イメージ"/>
          <p:cNvSpPr/>
          <p:nvPr>
            <p:ph type="pic" sz="quarter" idx="13"/>
          </p:nvPr>
        </p:nvSpPr>
        <p:spPr>
          <a:xfrm>
            <a:off x="6664325" y="1695449"/>
            <a:ext cx="4000501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0" name="タイトルテキスト"/>
          <p:cNvSpPr txBox="1"/>
          <p:nvPr>
            <p:ph type="title"/>
          </p:nvPr>
        </p:nvSpPr>
        <p:spPr>
          <a:xfrm>
            <a:off x="2339974" y="1695449"/>
            <a:ext cx="4000502" cy="299085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1" name="本文レベル1…"/>
          <p:cNvSpPr txBox="1"/>
          <p:nvPr>
            <p:ph type="body" sz="quarter" idx="1"/>
          </p:nvPr>
        </p:nvSpPr>
        <p:spPr>
          <a:xfrm>
            <a:off x="2339974" y="4791075"/>
            <a:ext cx="4000502" cy="3076576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タイトルテキスト"/>
          <p:cNvSpPr txBox="1"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タイトルテキスト</a:t>
            </a:r>
          </a:p>
        </p:txBody>
      </p:sp>
      <p:sp>
        <p:nvSpPr>
          <p:cNvPr id="5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otolia_94132503_XS.jpg" descr="Fotolia_94132503_XS.jpg"/>
          <p:cNvPicPr>
            <a:picLocks noChangeAspect="1"/>
          </p:cNvPicPr>
          <p:nvPr/>
        </p:nvPicPr>
        <p:blipFill>
          <a:blip r:embed="rId2">
            <a:alphaModFix amt="16083"/>
            <a:extLst/>
          </a:blip>
          <a:stretch>
            <a:fillRect/>
          </a:stretch>
        </p:blipFill>
        <p:spPr>
          <a:xfrm>
            <a:off x="1164694" y="1370369"/>
            <a:ext cx="10435416" cy="7826563"/>
          </a:xfrm>
          <a:prstGeom prst="rect">
            <a:avLst/>
          </a:prstGeom>
          <a:ln w="3175">
            <a:miter lim="400000"/>
          </a:ln>
        </p:spPr>
      </p:pic>
      <p:sp>
        <p:nvSpPr>
          <p:cNvPr id="58" name="Copyright(c) 2009-2015jpc-aAll Rights Reserved"/>
          <p:cNvSpPr txBox="1"/>
          <p:nvPr/>
        </p:nvSpPr>
        <p:spPr>
          <a:xfrm>
            <a:off x="5384295" y="9372673"/>
            <a:ext cx="1996214" cy="177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457200">
              <a:defRPr sz="700">
                <a:latin typeface="Arial"/>
                <a:ea typeface="Arial"/>
                <a:cs typeface="Arial"/>
                <a:sym typeface="Arial"/>
              </a:defRPr>
            </a:pPr>
            <a:r>
              <a:t>Copyright(c)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2009-2015</a:t>
            </a:r>
            <a:r>
              <a:t>jpc-aAll Rights Reserved</a:t>
            </a:r>
          </a:p>
        </p:txBody>
      </p:sp>
      <p:sp>
        <p:nvSpPr>
          <p:cNvPr id="59" name="スライド番号"/>
          <p:cNvSpPr txBox="1"/>
          <p:nvPr>
            <p:ph type="sldNum" sz="quarter" idx="2"/>
          </p:nvPr>
        </p:nvSpPr>
        <p:spPr>
          <a:xfrm>
            <a:off x="6324447" y="9004829"/>
            <a:ext cx="355906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イメージ"/>
          <p:cNvSpPr/>
          <p:nvPr>
            <p:ph type="pic" sz="quarter" idx="13"/>
          </p:nvPr>
        </p:nvSpPr>
        <p:spPr>
          <a:xfrm>
            <a:off x="6664325" y="3171825"/>
            <a:ext cx="4000501" cy="47148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7" name="タイトルテキスト"/>
          <p:cNvSpPr txBox="1"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タイトルテキスト</a:t>
            </a:r>
          </a:p>
        </p:txBody>
      </p:sp>
      <p:sp>
        <p:nvSpPr>
          <p:cNvPr id="68" name="本文レベル1…"/>
          <p:cNvSpPr txBox="1"/>
          <p:nvPr>
            <p:ph type="body" sz="quarter" idx="1"/>
          </p:nvPr>
        </p:nvSpPr>
        <p:spPr>
          <a:xfrm>
            <a:off x="2339974" y="3171825"/>
            <a:ext cx="4000502" cy="4714876"/>
          </a:xfrm>
          <a:prstGeom prst="rect">
            <a:avLst/>
          </a:prstGeom>
        </p:spPr>
        <p:txBody>
          <a:bodyPr anchor="ctr"/>
          <a:lstStyle>
            <a:lvl1pPr marL="318407" indent="-318407" algn="l">
              <a:spcBef>
                <a:spcPts val="3200"/>
              </a:spcBef>
              <a:buSzPct val="75000"/>
              <a:buChar char="•"/>
              <a:defRPr sz="2600"/>
            </a:lvl1pPr>
            <a:lvl2pPr marL="661307" indent="-318407" algn="l">
              <a:spcBef>
                <a:spcPts val="3200"/>
              </a:spcBef>
              <a:buSzPct val="75000"/>
              <a:buChar char="•"/>
              <a:defRPr sz="2600"/>
            </a:lvl2pPr>
            <a:lvl3pPr marL="1004207" indent="-318407" algn="l">
              <a:spcBef>
                <a:spcPts val="3200"/>
              </a:spcBef>
              <a:buSzPct val="75000"/>
              <a:buChar char="•"/>
              <a:defRPr sz="2600"/>
            </a:lvl3pPr>
            <a:lvl4pPr marL="1347107" indent="-318407" algn="l">
              <a:spcBef>
                <a:spcPts val="3200"/>
              </a:spcBef>
              <a:buSzPct val="75000"/>
              <a:buChar char="•"/>
              <a:defRPr sz="2600"/>
            </a:lvl4pPr>
            <a:lvl5pPr marL="1690007" indent="-318407" algn="l">
              <a:spcBef>
                <a:spcPts val="3200"/>
              </a:spcBef>
              <a:buSzPct val="75000"/>
              <a:buChar char="•"/>
              <a:defRPr sz="26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本文レベル1…"/>
          <p:cNvSpPr txBox="1"/>
          <p:nvPr>
            <p:ph type="body" sz="half" idx="1"/>
          </p:nvPr>
        </p:nvSpPr>
        <p:spPr>
          <a:xfrm>
            <a:off x="2339974" y="2171699"/>
            <a:ext cx="8324852" cy="5410202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4200"/>
              </a:spcBef>
              <a:buSzPct val="75000"/>
              <a:buChar char="•"/>
              <a:defRPr sz="3400"/>
            </a:lvl1pPr>
            <a:lvl2pPr marL="864305" indent="-419805" algn="l">
              <a:spcBef>
                <a:spcPts val="4200"/>
              </a:spcBef>
              <a:buSzPct val="75000"/>
              <a:buChar char="•"/>
              <a:defRPr sz="3400"/>
            </a:lvl2pPr>
            <a:lvl3pPr marL="1308805" indent="-419805" algn="l">
              <a:spcBef>
                <a:spcPts val="4200"/>
              </a:spcBef>
              <a:buSzPct val="75000"/>
              <a:buChar char="•"/>
              <a:defRPr sz="3400"/>
            </a:lvl3pPr>
            <a:lvl4pPr marL="1753305" indent="-419805" algn="l">
              <a:spcBef>
                <a:spcPts val="4200"/>
              </a:spcBef>
              <a:buSzPct val="75000"/>
              <a:buChar char="•"/>
              <a:defRPr sz="3400"/>
            </a:lvl4pPr>
            <a:lvl5pPr marL="2197805" indent="-419805" algn="l">
              <a:spcBef>
                <a:spcPts val="4200"/>
              </a:spcBef>
              <a:buSzPct val="75000"/>
              <a:buChar char="•"/>
              <a:defRPr sz="3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イメージ"/>
          <p:cNvSpPr/>
          <p:nvPr>
            <p:ph type="pic" sz="quarter" idx="13"/>
          </p:nvPr>
        </p:nvSpPr>
        <p:spPr>
          <a:xfrm>
            <a:off x="6664325" y="5038725"/>
            <a:ext cx="4000501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イメージ"/>
          <p:cNvSpPr/>
          <p:nvPr>
            <p:ph type="pic" sz="quarter" idx="14"/>
          </p:nvPr>
        </p:nvSpPr>
        <p:spPr>
          <a:xfrm>
            <a:off x="6668988" y="1885949"/>
            <a:ext cx="4000502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イメージ"/>
          <p:cNvSpPr/>
          <p:nvPr>
            <p:ph type="pic" sz="quarter" idx="15"/>
          </p:nvPr>
        </p:nvSpPr>
        <p:spPr>
          <a:xfrm>
            <a:off x="2339974" y="1885949"/>
            <a:ext cx="4000502" cy="5981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2578099" y="4991100"/>
            <a:ext cx="7848602" cy="8477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Copyright(c) 2009-2015jpc-aAll Rights Reserved"/>
          <p:cNvSpPr txBox="1"/>
          <p:nvPr/>
        </p:nvSpPr>
        <p:spPr>
          <a:xfrm>
            <a:off x="5399162" y="9515113"/>
            <a:ext cx="2206476" cy="177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defTabSz="457200">
              <a:defRPr sz="700">
                <a:latin typeface="Arial"/>
                <a:ea typeface="Arial"/>
                <a:cs typeface="Arial"/>
                <a:sym typeface="Arial"/>
              </a:defRPr>
            </a:pPr>
            <a:r>
              <a:t>Copyright(c)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2009-2015</a:t>
            </a:r>
            <a:r>
              <a:t>jpc-aAll Rights Reserved</a:t>
            </a:r>
          </a:p>
        </p:txBody>
      </p:sp>
      <p:sp>
        <p:nvSpPr>
          <p:cNvPr id="5" name="スライド番号"/>
          <p:cNvSpPr txBox="1"/>
          <p:nvPr>
            <p:ph type="sldNum" sz="quarter" idx="2"/>
          </p:nvPr>
        </p:nvSpPr>
        <p:spPr>
          <a:xfrm>
            <a:off x="6319685" y="8158162"/>
            <a:ext cx="355905" cy="2794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5" Type="http://schemas.openxmlformats.org/officeDocument/2006/relationships/image" Target="../media/image3.jpeg"/><Relationship Id="rId6" Type="http://schemas.openxmlformats.org/officeDocument/2006/relationships/image" Target="../media/image1.png"/><Relationship Id="rId7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スライド番号"/>
          <p:cNvSpPr txBox="1"/>
          <p:nvPr>
            <p:ph type="sldNum" sz="quarter" idx="4294967295"/>
          </p:nvPr>
        </p:nvSpPr>
        <p:spPr>
          <a:xfrm>
            <a:off x="6391198" y="9044241"/>
            <a:ext cx="222404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プロ講座１"/>
          <p:cNvSpPr txBox="1"/>
          <p:nvPr>
            <p:ph type="ctrTitle"/>
          </p:nvPr>
        </p:nvSpPr>
        <p:spPr>
          <a:xfrm>
            <a:off x="3559175" y="6076397"/>
            <a:ext cx="5886451" cy="800101"/>
          </a:xfrm>
          <a:prstGeom prst="rect">
            <a:avLst/>
          </a:prstGeom>
        </p:spPr>
        <p:txBody>
          <a:bodyPr lIns="28575" tIns="28575" rIns="28575" bIns="28575"/>
          <a:lstStyle>
            <a:lvl1pPr defTabSz="292100">
              <a:defRPr sz="39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プロ講座１</a:t>
            </a:r>
          </a:p>
        </p:txBody>
      </p:sp>
      <p:sp>
        <p:nvSpPr>
          <p:cNvPr id="131" name="一般社団法人日本パーソナルコーディネーター協会"/>
          <p:cNvSpPr txBox="1"/>
          <p:nvPr>
            <p:ph type="subTitle" sz="quarter" idx="1"/>
          </p:nvPr>
        </p:nvSpPr>
        <p:spPr>
          <a:xfrm>
            <a:off x="2133149" y="7226264"/>
            <a:ext cx="8738502" cy="1468211"/>
          </a:xfrm>
          <a:prstGeom prst="rect">
            <a:avLst/>
          </a:prstGeom>
        </p:spPr>
        <p:txBody>
          <a:bodyPr lIns="28575" tIns="28575" rIns="28575" bIns="28575"/>
          <a:lstStyle/>
          <a:p>
            <a:pPr>
              <a:defRPr sz="3400"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>
              <a:defRPr sz="24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一般社団法人日本パーソナルコーディネーター協会</a:t>
            </a:r>
          </a:p>
        </p:txBody>
      </p:sp>
      <p:pic>
        <p:nvPicPr>
          <p:cNvPr id="132" name="スクリーンショット 2015-12-16 5.26.22.png" descr="スクリーンショット 2015-12-16 5.26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9873" y="1636462"/>
            <a:ext cx="3745054" cy="392543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0e6405695b04e594865a14efc038ba37_s.jpg" descr="0e6405695b04e594865a14efc038ba37_s.jpg"/>
          <p:cNvPicPr>
            <a:picLocks noChangeAspect="1"/>
          </p:cNvPicPr>
          <p:nvPr/>
        </p:nvPicPr>
        <p:blipFill>
          <a:blip r:embed="rId3">
            <a:alphaModFix amt="52447"/>
            <a:extLst/>
          </a:blip>
          <a:stretch>
            <a:fillRect/>
          </a:stretch>
        </p:blipFill>
        <p:spPr>
          <a:xfrm>
            <a:off x="854459" y="6542165"/>
            <a:ext cx="1567659" cy="156765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67" name="2STEPマーケティング"/>
          <p:cNvSpPr txBox="1"/>
          <p:nvPr/>
        </p:nvSpPr>
        <p:spPr>
          <a:xfrm>
            <a:off x="2182799" y="1269303"/>
            <a:ext cx="8639202" cy="2089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6400"/>
            </a:lvl1pPr>
          </a:lstStyle>
          <a:p>
            <a:pPr/>
            <a:r>
              <a:t>2STEPマーケティング</a:t>
            </a:r>
          </a:p>
        </p:txBody>
      </p:sp>
      <p:pic>
        <p:nvPicPr>
          <p:cNvPr id="168" name="スクリーンショット 2015-10-31 20.41.08.png" descr="スクリーンショット 2015-10-31 20.41.08.png"/>
          <p:cNvPicPr>
            <a:picLocks noChangeAspect="1"/>
          </p:cNvPicPr>
          <p:nvPr/>
        </p:nvPicPr>
        <p:blipFill>
          <a:blip r:embed="rId4">
            <a:extLst/>
          </a:blip>
          <a:srcRect l="18079" t="16679" r="18079" b="9629"/>
          <a:stretch>
            <a:fillRect/>
          </a:stretch>
        </p:blipFill>
        <p:spPr>
          <a:xfrm>
            <a:off x="2835307" y="3625554"/>
            <a:ext cx="4516712" cy="4030479"/>
          </a:xfrm>
          <a:prstGeom prst="rect">
            <a:avLst/>
          </a:prstGeom>
          <a:ln w="3175">
            <a:miter lim="400000"/>
          </a:ln>
        </p:spPr>
      </p:pic>
      <p:sp>
        <p:nvSpPr>
          <p:cNvPr id="169" name="フロント"/>
          <p:cNvSpPr txBox="1"/>
          <p:nvPr/>
        </p:nvSpPr>
        <p:spPr>
          <a:xfrm>
            <a:off x="3481850" y="6735003"/>
            <a:ext cx="1695451" cy="666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32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フロント</a:t>
            </a:r>
          </a:p>
        </p:txBody>
      </p:sp>
      <p:sp>
        <p:nvSpPr>
          <p:cNvPr id="170" name="バックエンド"/>
          <p:cNvSpPr txBox="1"/>
          <p:nvPr/>
        </p:nvSpPr>
        <p:spPr>
          <a:xfrm>
            <a:off x="5353273" y="5136091"/>
            <a:ext cx="2508251" cy="666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32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バックエンド</a:t>
            </a:r>
          </a:p>
        </p:txBody>
      </p:sp>
      <p:sp>
        <p:nvSpPr>
          <p:cNvPr id="171" name="本命商品…"/>
          <p:cNvSpPr/>
          <p:nvPr/>
        </p:nvSpPr>
        <p:spPr>
          <a:xfrm>
            <a:off x="5190728" y="6210837"/>
            <a:ext cx="2623184" cy="2844409"/>
          </a:xfrm>
          <a:prstGeom prst="wedgeEllipseCallout">
            <a:avLst>
              <a:gd name="adj1" fmla="val 7668"/>
              <a:gd name="adj2" fmla="val -62583"/>
            </a:avLst>
          </a:prstGeom>
          <a:ln w="3175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/>
          <a:lstStyle/>
          <a:p>
            <a:pPr>
              <a:defRPr sz="2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本命商品</a:t>
            </a:r>
          </a:p>
          <a:p>
            <a:pPr>
              <a:defRPr sz="2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同行・診断</a:t>
            </a:r>
          </a:p>
          <a:p>
            <a:pPr>
              <a:defRPr sz="2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20000円~</a:t>
            </a:r>
          </a:p>
          <a:p>
            <a:pPr>
              <a:defRPr sz="2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認定講座</a:t>
            </a:r>
            <a:br/>
            <a:r>
              <a:t>116,640円</a:t>
            </a:r>
          </a:p>
        </p:txBody>
      </p:sp>
      <p:sp>
        <p:nvSpPr>
          <p:cNvPr id="172" name="お茶会・ランチ会…"/>
          <p:cNvSpPr/>
          <p:nvPr/>
        </p:nvSpPr>
        <p:spPr>
          <a:xfrm>
            <a:off x="106864" y="3274979"/>
            <a:ext cx="4175931" cy="1893634"/>
          </a:xfrm>
          <a:prstGeom prst="wedgeEllipseCallout">
            <a:avLst>
              <a:gd name="adj1" fmla="val 52434"/>
              <a:gd name="adj2" fmla="val 61280"/>
            </a:avLst>
          </a:prstGeom>
          <a:ln w="3175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/>
          <a:lstStyle/>
          <a:p>
            <a:pPr>
              <a:defRPr sz="2000">
                <a:latin typeface="メイリオ"/>
                <a:ea typeface="メイリオ"/>
                <a:cs typeface="メイリオ"/>
                <a:sym typeface="メイリオ"/>
              </a:defRPr>
            </a:pPr>
            <a:br/>
            <a:r>
              <a:t>お茶会・ランチ会</a:t>
            </a:r>
          </a:p>
          <a:p>
            <a:pPr>
              <a:defRPr sz="2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メンズファッションセミナー</a:t>
            </a:r>
          </a:p>
          <a:p>
            <a:pPr>
              <a:defRPr sz="2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3,000円〜5,000円</a:t>
            </a:r>
          </a:p>
        </p:txBody>
      </p:sp>
      <p:sp>
        <p:nvSpPr>
          <p:cNvPr id="17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4" name="Fotolia_66364381_XS.jpg" descr="Fotolia_66364381_X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26263" y="6233503"/>
            <a:ext cx="2501678" cy="166975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75" name="売りたい サービスから…"/>
          <p:cNvSpPr/>
          <p:nvPr/>
        </p:nvSpPr>
        <p:spPr>
          <a:xfrm>
            <a:off x="8592333" y="3378174"/>
            <a:ext cx="4014030" cy="2290371"/>
          </a:xfrm>
          <a:prstGeom prst="roundRect">
            <a:avLst>
              <a:gd name="adj" fmla="val 11152"/>
            </a:avLst>
          </a:prstGeom>
          <a:blipFill>
            <a:blip r:embed="rId6"/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1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br/>
            <a:r>
              <a:t>売りたい</a:t>
            </a:r>
            <a:br/>
            <a:r>
              <a:t>サービスから</a:t>
            </a:r>
          </a:p>
          <a:p>
            <a:pPr>
              <a:defRPr b="1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逆算する</a:t>
            </a:r>
          </a:p>
        </p:txBody>
      </p:sp>
      <p:pic>
        <p:nvPicPr>
          <p:cNvPr id="176" name="ファイル 2015-12-29 16 27 07.jpeg" descr="ファイル 2015-12-29 16 27 0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65440" y="7484408"/>
            <a:ext cx="2244398" cy="168329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ファッションお茶会・ランチ会…"/>
          <p:cNvSpPr txBox="1"/>
          <p:nvPr/>
        </p:nvSpPr>
        <p:spPr>
          <a:xfrm>
            <a:off x="1820816" y="2545961"/>
            <a:ext cx="9842501" cy="5562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ファッションお茶会・ランチ会</a:t>
            </a:r>
          </a:p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ファッションアドバイス・個別相談</a:t>
            </a:r>
            <a:br/>
            <a:r>
              <a:t>トレンドセミナー</a:t>
            </a:r>
            <a:br/>
            <a:r>
              <a:t>メンズファッションセミナー</a:t>
            </a:r>
          </a:p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入門講座</a:t>
            </a:r>
          </a:p>
        </p:txBody>
      </p:sp>
      <p:sp>
        <p:nvSpPr>
          <p:cNvPr id="1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2" name="フロント"/>
          <p:cNvSpPr txBox="1"/>
          <p:nvPr/>
        </p:nvSpPr>
        <p:spPr>
          <a:xfrm>
            <a:off x="4696883" y="1299750"/>
            <a:ext cx="3340101" cy="889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400"/>
            </a:lvl1pPr>
          </a:lstStyle>
          <a:p>
            <a:pPr/>
            <a:r>
              <a:t>フロント</a:t>
            </a:r>
          </a:p>
        </p:txBody>
      </p:sp>
      <p:sp>
        <p:nvSpPr>
          <p:cNvPr id="183" name="価格が安く 買いやすいサービス"/>
          <p:cNvSpPr/>
          <p:nvPr/>
        </p:nvSpPr>
        <p:spPr>
          <a:xfrm>
            <a:off x="7937807" y="6222091"/>
            <a:ext cx="4517276" cy="3062298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1" sz="3600">
                <a:solidFill>
                  <a:srgbClr val="424242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価格が安く</a:t>
            </a:r>
            <a:br/>
            <a:r>
              <a:t>買いやすいサービス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クローゼット診断…"/>
          <p:cNvSpPr txBox="1"/>
          <p:nvPr/>
        </p:nvSpPr>
        <p:spPr>
          <a:xfrm>
            <a:off x="1547283" y="2815488"/>
            <a:ext cx="7404101" cy="5562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クローゼット診断</a:t>
            </a:r>
          </a:p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コーディネートbook作成</a:t>
            </a:r>
            <a:br/>
            <a:r>
              <a:t>ショッピング同行</a:t>
            </a:r>
          </a:p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ショッピングクルーズ</a:t>
            </a:r>
          </a:p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認定講座ベーシック・プロ</a:t>
            </a:r>
          </a:p>
        </p:txBody>
      </p:sp>
      <p:sp>
        <p:nvSpPr>
          <p:cNvPr id="186" name="価格の高い 売りたい本命サービス"/>
          <p:cNvSpPr/>
          <p:nvPr/>
        </p:nvSpPr>
        <p:spPr>
          <a:xfrm>
            <a:off x="8336472" y="4390244"/>
            <a:ext cx="4517276" cy="2740565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1" sz="4000">
                <a:solidFill>
                  <a:srgbClr val="424242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>
              <a:defRPr b="1" sz="4000">
                <a:solidFill>
                  <a:srgbClr val="424242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3700"/>
              <a:t>価格の高い</a:t>
            </a:r>
            <a:br>
              <a:rPr sz="3700"/>
            </a:br>
            <a:r>
              <a:rPr sz="3700"/>
              <a:t>売りたい本</a:t>
            </a:r>
            <a:r>
              <a:t>命サービス</a:t>
            </a:r>
            <a:br/>
          </a:p>
        </p:txBody>
      </p:sp>
      <p:sp>
        <p:nvSpPr>
          <p:cNvPr id="18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バックエンド"/>
          <p:cNvSpPr txBox="1"/>
          <p:nvPr/>
        </p:nvSpPr>
        <p:spPr>
          <a:xfrm>
            <a:off x="4019549" y="1198149"/>
            <a:ext cx="4965701" cy="889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400"/>
            </a:lvl1pPr>
          </a:lstStyle>
          <a:p>
            <a:pPr/>
            <a:r>
              <a:t>バックエンド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0e6405695b04e594865a14efc038ba37_s.jpg" descr="0e6405695b04e594865a14efc038ba37_s.jpg"/>
          <p:cNvPicPr>
            <a:picLocks noChangeAspect="1"/>
          </p:cNvPicPr>
          <p:nvPr/>
        </p:nvPicPr>
        <p:blipFill>
          <a:blip r:embed="rId2">
            <a:alphaModFix amt="28671"/>
            <a:extLst/>
          </a:blip>
          <a:stretch>
            <a:fillRect/>
          </a:stretch>
        </p:blipFill>
        <p:spPr>
          <a:xfrm>
            <a:off x="3873690" y="2404181"/>
            <a:ext cx="5782413" cy="5782413"/>
          </a:xfrm>
          <a:prstGeom prst="rect">
            <a:avLst/>
          </a:prstGeom>
          <a:ln w="3175">
            <a:miter lim="400000"/>
          </a:ln>
        </p:spPr>
      </p:pic>
      <p:sp>
        <p:nvSpPr>
          <p:cNvPr id="191" name="フロントイベント 企画"/>
          <p:cNvSpPr txBox="1"/>
          <p:nvPr/>
        </p:nvSpPr>
        <p:spPr>
          <a:xfrm>
            <a:off x="3469246" y="2854746"/>
            <a:ext cx="6591301" cy="3733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64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フロントイベント</a:t>
            </a:r>
            <a:br/>
            <a:r>
              <a:t>企画</a:t>
            </a:r>
          </a:p>
        </p:txBody>
      </p:sp>
      <p:sp>
        <p:nvSpPr>
          <p:cNvPr id="19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トレンド コンテンツ"/>
          <p:cNvSpPr/>
          <p:nvPr/>
        </p:nvSpPr>
        <p:spPr>
          <a:xfrm>
            <a:off x="1333807" y="5725459"/>
            <a:ext cx="4442277" cy="2342695"/>
          </a:xfrm>
          <a:prstGeom prst="roundRect">
            <a:avLst>
              <a:gd name="adj" fmla="val 11994"/>
            </a:avLst>
          </a:prstGeom>
          <a:blipFill>
            <a:blip r:embed="rId3"/>
          </a:blipFill>
          <a:ln w="3175">
            <a:miter lim="400000"/>
          </a:ln>
          <a:effectLst>
            <a:outerShdw sx="100000" sy="100000" kx="0" ky="0" algn="b" rotWithShape="0" blurRad="12700" dist="127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1" sz="48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トレンド</a:t>
            </a:r>
            <a:br/>
            <a:r>
              <a:t>コンテンツ</a:t>
            </a:r>
          </a:p>
        </p:txBody>
      </p:sp>
      <p:sp>
        <p:nvSpPr>
          <p:cNvPr id="194" name="メイン コンテンツ"/>
          <p:cNvSpPr/>
          <p:nvPr/>
        </p:nvSpPr>
        <p:spPr>
          <a:xfrm>
            <a:off x="8166437" y="5725459"/>
            <a:ext cx="4142281" cy="2342695"/>
          </a:xfrm>
          <a:prstGeom prst="roundRect">
            <a:avLst>
              <a:gd name="adj" fmla="val 11184"/>
            </a:avLst>
          </a:prstGeom>
          <a:blipFill>
            <a:blip r:embed="rId3"/>
          </a:blipFill>
          <a:ln w="3175">
            <a:miter lim="400000"/>
          </a:ln>
          <a:effectLst>
            <a:outerShdw sx="100000" sy="100000" kx="0" ky="0" algn="b" rotWithShape="0" blurRad="12700" dist="127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1" sz="48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メイン</a:t>
            </a:r>
            <a:br/>
            <a:r>
              <a:t>コンテンツ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スライド番号"/>
          <p:cNvSpPr txBox="1"/>
          <p:nvPr>
            <p:ph type="sldNum" sz="quarter" idx="2"/>
          </p:nvPr>
        </p:nvSpPr>
        <p:spPr>
          <a:xfrm>
            <a:off x="6324041" y="9106429"/>
            <a:ext cx="356718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7" name="ファイル 2015-11-16 20 14 34.jpeg" descr="ファイル 2015-11-16 20 14 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8255" y="1322194"/>
            <a:ext cx="4039289" cy="3029467"/>
          </a:xfrm>
          <a:prstGeom prst="rect">
            <a:avLst/>
          </a:prstGeom>
          <a:ln w="3175">
            <a:miter lim="400000"/>
          </a:ln>
        </p:spPr>
      </p:pic>
      <p:pic>
        <p:nvPicPr>
          <p:cNvPr id="198" name="ファイル 2015-11-16 20 14 51.jpeg" descr="ファイル 2015-11-16 20 14 5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612" y="3818359"/>
            <a:ext cx="5558466" cy="4168850"/>
          </a:xfrm>
          <a:prstGeom prst="rect">
            <a:avLst/>
          </a:prstGeom>
          <a:ln w="3175">
            <a:miter lim="400000"/>
          </a:ln>
        </p:spPr>
      </p:pic>
      <p:pic>
        <p:nvPicPr>
          <p:cNvPr id="199" name="ファイル 2015-11-16 20 15 13.jpeg" descr="ファイル 2015-11-16 20 15 1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39099" y="4745880"/>
            <a:ext cx="4350174" cy="3262631"/>
          </a:xfrm>
          <a:prstGeom prst="rect">
            <a:avLst/>
          </a:prstGeom>
          <a:ln w="3175">
            <a:miter lim="400000"/>
          </a:ln>
        </p:spPr>
      </p:pic>
      <p:sp>
        <p:nvSpPr>
          <p:cNvPr id="200" name="ファイルで資料作成"/>
          <p:cNvSpPr txBox="1"/>
          <p:nvPr/>
        </p:nvSpPr>
        <p:spPr>
          <a:xfrm>
            <a:off x="534798" y="2116534"/>
            <a:ext cx="5575301" cy="990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8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ファイルで資料作成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トレンドコンテンツ"/>
          <p:cNvSpPr txBox="1"/>
          <p:nvPr/>
        </p:nvSpPr>
        <p:spPr>
          <a:xfrm>
            <a:off x="3047846" y="4229100"/>
            <a:ext cx="7404101" cy="1295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4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トレンドコンテンツ</a:t>
            </a:r>
          </a:p>
        </p:txBody>
      </p:sp>
      <p:sp>
        <p:nvSpPr>
          <p:cNvPr id="20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スクリーンショット 2015-11-16 7.18.19.png" descr="スクリーンショット 2015-11-16 7.18.19.png"/>
          <p:cNvPicPr>
            <a:picLocks noChangeAspect="1"/>
          </p:cNvPicPr>
          <p:nvPr/>
        </p:nvPicPr>
        <p:blipFill>
          <a:blip r:embed="rId2">
            <a:extLst/>
          </a:blip>
          <a:srcRect l="65283" t="30421" r="6369" b="0"/>
          <a:stretch>
            <a:fillRect/>
          </a:stretch>
        </p:blipFill>
        <p:spPr>
          <a:xfrm>
            <a:off x="6935220" y="2979782"/>
            <a:ext cx="2423770" cy="4235489"/>
          </a:xfrm>
          <a:prstGeom prst="rect">
            <a:avLst/>
          </a:prstGeom>
          <a:ln w="3175">
            <a:miter lim="400000"/>
          </a:ln>
        </p:spPr>
      </p:pic>
      <p:pic>
        <p:nvPicPr>
          <p:cNvPr id="206" name="スクリーンショット 2015-11-16 7.18.04.png" descr="スクリーンショット 2015-11-16 7.18.04.png"/>
          <p:cNvPicPr>
            <a:picLocks noChangeAspect="1"/>
          </p:cNvPicPr>
          <p:nvPr/>
        </p:nvPicPr>
        <p:blipFill>
          <a:blip r:embed="rId3">
            <a:extLst/>
          </a:blip>
          <a:srcRect l="60437" t="17318" r="8672" b="2817"/>
          <a:stretch>
            <a:fillRect/>
          </a:stretch>
        </p:blipFill>
        <p:spPr>
          <a:xfrm>
            <a:off x="3707784" y="2969265"/>
            <a:ext cx="2139368" cy="4256404"/>
          </a:xfrm>
          <a:prstGeom prst="rect">
            <a:avLst/>
          </a:prstGeom>
          <a:ln w="3175">
            <a:miter lim="400000"/>
          </a:ln>
        </p:spPr>
      </p:pic>
      <p:sp>
        <p:nvSpPr>
          <p:cNvPr id="20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8" name="スクリーンショット 2015-11-16 7.18.19.png" descr="スクリーンショット 2015-11-16 7.18.19.png"/>
          <p:cNvPicPr>
            <a:picLocks noChangeAspect="1"/>
          </p:cNvPicPr>
          <p:nvPr/>
        </p:nvPicPr>
        <p:blipFill>
          <a:blip r:embed="rId2">
            <a:extLst/>
          </a:blip>
          <a:srcRect l="8871" t="31060" r="57777" b="0"/>
          <a:stretch>
            <a:fillRect/>
          </a:stretch>
        </p:blipFill>
        <p:spPr>
          <a:xfrm>
            <a:off x="9613445" y="2969265"/>
            <a:ext cx="2892291" cy="4256400"/>
          </a:xfrm>
          <a:prstGeom prst="rect">
            <a:avLst/>
          </a:prstGeom>
          <a:ln w="3175">
            <a:miter lim="400000"/>
          </a:ln>
        </p:spPr>
      </p:pic>
      <p:pic>
        <p:nvPicPr>
          <p:cNvPr id="209" name="スクリーンショット 2015-11-16 7.18.04.png" descr="スクリーンショット 2015-11-16 7.18.04.png"/>
          <p:cNvPicPr>
            <a:picLocks noChangeAspect="1"/>
          </p:cNvPicPr>
          <p:nvPr/>
        </p:nvPicPr>
        <p:blipFill>
          <a:blip r:embed="rId3">
            <a:extLst/>
          </a:blip>
          <a:srcRect l="13008" t="23305" r="57727" b="0"/>
          <a:stretch>
            <a:fillRect/>
          </a:stretch>
        </p:blipFill>
        <p:spPr>
          <a:xfrm>
            <a:off x="695586" y="2969265"/>
            <a:ext cx="2110468" cy="4256317"/>
          </a:xfrm>
          <a:prstGeom prst="rect">
            <a:avLst/>
          </a:prstGeom>
          <a:ln w="3175">
            <a:miter lim="400000"/>
          </a:ln>
        </p:spPr>
      </p:pic>
      <p:sp>
        <p:nvSpPr>
          <p:cNvPr id="210" name="トレンドコンテンツ作成"/>
          <p:cNvSpPr txBox="1"/>
          <p:nvPr/>
        </p:nvSpPr>
        <p:spPr>
          <a:xfrm>
            <a:off x="3105150" y="1726540"/>
            <a:ext cx="6794501" cy="990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8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トレンドコンテンツ作成</a:t>
            </a:r>
          </a:p>
        </p:txBody>
      </p:sp>
      <p:sp>
        <p:nvSpPr>
          <p:cNvPr id="211" name="スタイリングトレンド"/>
          <p:cNvSpPr txBox="1"/>
          <p:nvPr/>
        </p:nvSpPr>
        <p:spPr>
          <a:xfrm>
            <a:off x="1223996" y="7424957"/>
            <a:ext cx="44069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スタイリングトレンド</a:t>
            </a:r>
          </a:p>
        </p:txBody>
      </p:sp>
      <p:sp>
        <p:nvSpPr>
          <p:cNvPr id="212" name="カラー"/>
          <p:cNvSpPr txBox="1"/>
          <p:nvPr/>
        </p:nvSpPr>
        <p:spPr>
          <a:xfrm>
            <a:off x="8756773" y="7604955"/>
            <a:ext cx="13843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カラー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ファイル 2015-11-16 20 15 13.jpeg" descr="ファイル 2015-11-16 20 15 13.jpeg"/>
          <p:cNvPicPr>
            <a:picLocks noChangeAspect="1"/>
          </p:cNvPicPr>
          <p:nvPr/>
        </p:nvPicPr>
        <p:blipFill>
          <a:blip r:embed="rId2">
            <a:alphaModFix amt="98601"/>
            <a:extLst/>
          </a:blip>
          <a:stretch>
            <a:fillRect/>
          </a:stretch>
        </p:blipFill>
        <p:spPr>
          <a:xfrm>
            <a:off x="1470239" y="4094071"/>
            <a:ext cx="5380869" cy="4035651"/>
          </a:xfrm>
          <a:prstGeom prst="rect">
            <a:avLst/>
          </a:prstGeom>
          <a:ln w="3175">
            <a:miter lim="400000"/>
          </a:ln>
        </p:spPr>
      </p:pic>
      <p:sp>
        <p:nvSpPr>
          <p:cNvPr id="215" name="トレンドを絡めた お客様に合うアイテム・コーデ画像"/>
          <p:cNvSpPr txBox="1"/>
          <p:nvPr/>
        </p:nvSpPr>
        <p:spPr>
          <a:xfrm>
            <a:off x="1225550" y="1277763"/>
            <a:ext cx="10248901" cy="198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5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トレンドを絡めた</a:t>
            </a:r>
            <a:br/>
            <a:r>
              <a:t>お客様に合うアイテム・コーデ画像</a:t>
            </a:r>
          </a:p>
        </p:txBody>
      </p:sp>
      <p:sp>
        <p:nvSpPr>
          <p:cNvPr id="216" name="等身大"/>
          <p:cNvSpPr/>
          <p:nvPr/>
        </p:nvSpPr>
        <p:spPr>
          <a:xfrm>
            <a:off x="7858707" y="4822357"/>
            <a:ext cx="3782286" cy="2249084"/>
          </a:xfrm>
          <a:prstGeom prst="roundRect">
            <a:avLst>
              <a:gd name="adj" fmla="val 10769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等身大</a:t>
            </a:r>
          </a:p>
        </p:txBody>
      </p:sp>
      <p:sp>
        <p:nvSpPr>
          <p:cNvPr id="2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メインコンテンツ"/>
          <p:cNvSpPr txBox="1"/>
          <p:nvPr/>
        </p:nvSpPr>
        <p:spPr>
          <a:xfrm>
            <a:off x="3086751" y="3909710"/>
            <a:ext cx="6591301" cy="1295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4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メインコンテンツ</a:t>
            </a:r>
          </a:p>
        </p:txBody>
      </p:sp>
      <p:sp>
        <p:nvSpPr>
          <p:cNvPr id="22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イベント 開催時期"/>
          <p:cNvSpPr txBox="1"/>
          <p:nvPr/>
        </p:nvSpPr>
        <p:spPr>
          <a:xfrm>
            <a:off x="4574239" y="1999935"/>
            <a:ext cx="3616326" cy="2514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64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 イベント</a:t>
            </a:r>
            <a:br/>
            <a:r>
              <a:t>開催時期</a:t>
            </a:r>
          </a:p>
        </p:txBody>
      </p:sp>
      <p:sp>
        <p:nvSpPr>
          <p:cNvPr id="223" name="季節"/>
          <p:cNvSpPr/>
          <p:nvPr/>
        </p:nvSpPr>
        <p:spPr>
          <a:xfrm>
            <a:off x="1543804" y="4853128"/>
            <a:ext cx="3677288" cy="2447307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3175">
            <a:miter lim="400000"/>
          </a:ln>
          <a:effectLst>
            <a:outerShdw sx="100000" sy="100000" kx="0" ky="0" algn="b" rotWithShape="0" blurRad="12700" dist="127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1" sz="64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季節</a:t>
            </a:r>
          </a:p>
        </p:txBody>
      </p:sp>
      <p:sp>
        <p:nvSpPr>
          <p:cNvPr id="224" name="歳事"/>
          <p:cNvSpPr/>
          <p:nvPr/>
        </p:nvSpPr>
        <p:spPr>
          <a:xfrm>
            <a:off x="7821441" y="4853128"/>
            <a:ext cx="3677289" cy="2447307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3175">
            <a:miter lim="400000"/>
          </a:ln>
          <a:effectLst>
            <a:outerShdw sx="100000" sy="100000" kx="0" ky="0" algn="b" rotWithShape="0" blurRad="12700" dist="127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1" sz="64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歳事</a:t>
            </a:r>
          </a:p>
        </p:txBody>
      </p:sp>
      <p:sp>
        <p:nvSpPr>
          <p:cNvPr id="2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受講上の注意"/>
          <p:cNvSpPr txBox="1"/>
          <p:nvPr/>
        </p:nvSpPr>
        <p:spPr>
          <a:xfrm>
            <a:off x="4029075" y="1246429"/>
            <a:ext cx="4946651" cy="1276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64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受講上の注意</a:t>
            </a:r>
          </a:p>
        </p:txBody>
      </p:sp>
      <p:sp>
        <p:nvSpPr>
          <p:cNvPr id="135" name="この講座では使用されている全ての資料（コンテンツ）…"/>
          <p:cNvSpPr txBox="1"/>
          <p:nvPr/>
        </p:nvSpPr>
        <p:spPr>
          <a:xfrm>
            <a:off x="1061508" y="3884756"/>
            <a:ext cx="11296651" cy="3943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l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この講座では使用されている全ての資料（コンテンツ）</a:t>
            </a:r>
          </a:p>
          <a:p>
            <a:pPr algn="l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については協会の許可なく、いかなる事由においても</a:t>
            </a:r>
            <a:br/>
            <a:r>
              <a:t>無断で使用することを禁じています。</a:t>
            </a:r>
            <a:br/>
          </a:p>
          <a:p>
            <a:pPr algn="l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デジタルカメラ・スマホそのほかの機器を用いての撮影や</a:t>
            </a:r>
            <a:br/>
            <a:r>
              <a:t>録音も不可です</a:t>
            </a:r>
          </a:p>
        </p:txBody>
      </p:sp>
      <p:sp>
        <p:nvSpPr>
          <p:cNvPr id="136" name="スライド番号"/>
          <p:cNvSpPr txBox="1"/>
          <p:nvPr>
            <p:ph type="sldNum" sz="quarter" idx="2"/>
          </p:nvPr>
        </p:nvSpPr>
        <p:spPr>
          <a:xfrm>
            <a:off x="6391198" y="9106429"/>
            <a:ext cx="222404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hansoku-year.gif" descr="hansoku-year.gif"/>
          <p:cNvPicPr>
            <a:picLocks noChangeAspect="1"/>
          </p:cNvPicPr>
          <p:nvPr/>
        </p:nvPicPr>
        <p:blipFill>
          <a:blip r:embed="rId2">
            <a:extLst/>
          </a:blip>
          <a:srcRect l="0" t="2901" r="0" b="49728"/>
          <a:stretch>
            <a:fillRect/>
          </a:stretch>
        </p:blipFill>
        <p:spPr>
          <a:xfrm>
            <a:off x="967750" y="2217187"/>
            <a:ext cx="5361379" cy="587669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28" name="hansoku-year.gif" descr="hansoku-year.gif"/>
          <p:cNvPicPr>
            <a:picLocks noChangeAspect="1"/>
          </p:cNvPicPr>
          <p:nvPr/>
        </p:nvPicPr>
        <p:blipFill>
          <a:blip r:embed="rId2">
            <a:extLst/>
          </a:blip>
          <a:srcRect l="1438" t="50446" r="1438" b="3133"/>
          <a:stretch>
            <a:fillRect/>
          </a:stretch>
        </p:blipFill>
        <p:spPr>
          <a:xfrm>
            <a:off x="6921297" y="2223960"/>
            <a:ext cx="5301405" cy="586322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29" name="年間販促カレンダー"/>
          <p:cNvSpPr txBox="1"/>
          <p:nvPr/>
        </p:nvSpPr>
        <p:spPr>
          <a:xfrm>
            <a:off x="4547235" y="1490192"/>
            <a:ext cx="3910331" cy="508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年間販促カレンダー</a:t>
            </a:r>
          </a:p>
        </p:txBody>
      </p:sp>
      <p:sp>
        <p:nvSpPr>
          <p:cNvPr id="23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ターゲットの悩みは？"/>
          <p:cNvSpPr txBox="1"/>
          <p:nvPr/>
        </p:nvSpPr>
        <p:spPr>
          <a:xfrm>
            <a:off x="3409950" y="3907366"/>
            <a:ext cx="6184900" cy="990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ターゲットの悩みは？</a:t>
            </a:r>
          </a:p>
        </p:txBody>
      </p:sp>
      <p:sp>
        <p:nvSpPr>
          <p:cNvPr id="23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スクリーンショット 2015-11-14 16.06.06.png" descr="スクリーンショット 2015-11-14 16.06.06.png"/>
          <p:cNvPicPr>
            <a:picLocks noChangeAspect="1"/>
          </p:cNvPicPr>
          <p:nvPr/>
        </p:nvPicPr>
        <p:blipFill>
          <a:blip r:embed="rId2">
            <a:alphaModFix amt="64335"/>
            <a:extLst/>
          </a:blip>
          <a:srcRect l="0" t="0" r="0" b="3284"/>
          <a:stretch>
            <a:fillRect/>
          </a:stretch>
        </p:blipFill>
        <p:spPr>
          <a:xfrm>
            <a:off x="765900" y="3512851"/>
            <a:ext cx="3341275" cy="3740506"/>
          </a:xfrm>
          <a:prstGeom prst="rect">
            <a:avLst/>
          </a:prstGeom>
          <a:ln w="3175">
            <a:miter lim="400000"/>
          </a:ln>
        </p:spPr>
      </p:pic>
      <p:pic>
        <p:nvPicPr>
          <p:cNvPr id="236" name="スクリーンショット 2015-11-14 16.10.26.png" descr="スクリーンショット 2015-11-14 16.10.26.png"/>
          <p:cNvPicPr>
            <a:picLocks noChangeAspect="1"/>
          </p:cNvPicPr>
          <p:nvPr/>
        </p:nvPicPr>
        <p:blipFill>
          <a:blip r:embed="rId3">
            <a:alphaModFix amt="51748"/>
            <a:extLst/>
          </a:blip>
          <a:stretch>
            <a:fillRect/>
          </a:stretch>
        </p:blipFill>
        <p:spPr>
          <a:xfrm>
            <a:off x="8958747" y="3388718"/>
            <a:ext cx="3280594" cy="3988812"/>
          </a:xfrm>
          <a:prstGeom prst="rect">
            <a:avLst/>
          </a:prstGeom>
          <a:ln w="3175">
            <a:miter lim="400000"/>
          </a:ln>
        </p:spPr>
      </p:pic>
      <p:pic>
        <p:nvPicPr>
          <p:cNvPr id="237" name="スクリーンショット 2015-11-14 16.07.07.png" descr="スクリーンショット 2015-11-14 16.07.07.png"/>
          <p:cNvPicPr>
            <a:picLocks noChangeAspect="1"/>
          </p:cNvPicPr>
          <p:nvPr/>
        </p:nvPicPr>
        <p:blipFill>
          <a:blip r:embed="rId4">
            <a:alphaModFix amt="62937"/>
            <a:extLst/>
          </a:blip>
          <a:stretch>
            <a:fillRect/>
          </a:stretch>
        </p:blipFill>
        <p:spPr>
          <a:xfrm>
            <a:off x="4756077" y="4969779"/>
            <a:ext cx="3790851" cy="3740442"/>
          </a:xfrm>
          <a:prstGeom prst="rect">
            <a:avLst/>
          </a:prstGeom>
          <a:ln w="3175">
            <a:miter lim="400000"/>
          </a:ln>
        </p:spPr>
      </p:pic>
      <p:sp>
        <p:nvSpPr>
          <p:cNvPr id="23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ファッション雑誌の目次からセレクト あなたの気になる"/>
          <p:cNvSpPr txBox="1"/>
          <p:nvPr/>
        </p:nvSpPr>
        <p:spPr>
          <a:xfrm>
            <a:off x="1060450" y="1192042"/>
            <a:ext cx="10883901" cy="198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5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ファッション雑誌の目次からセレクト</a:t>
            </a:r>
            <a:br/>
            <a:r>
              <a:t>あなたの気になる</a:t>
            </a:r>
          </a:p>
        </p:txBody>
      </p:sp>
      <p:sp>
        <p:nvSpPr>
          <p:cNvPr id="240" name="キーワード"/>
          <p:cNvSpPr/>
          <p:nvPr/>
        </p:nvSpPr>
        <p:spPr>
          <a:xfrm>
            <a:off x="844615" y="5860291"/>
            <a:ext cx="4922269" cy="2327309"/>
          </a:xfrm>
          <a:prstGeom prst="roundRect">
            <a:avLst>
              <a:gd name="adj" fmla="val 11098"/>
            </a:avLst>
          </a:prstGeom>
          <a:blipFill>
            <a:blip r:embed="rId5">
              <a:alphaModFix amt="76223"/>
            </a:blip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1" sz="64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キーワード</a:t>
            </a:r>
          </a:p>
        </p:txBody>
      </p:sp>
      <p:sp>
        <p:nvSpPr>
          <p:cNvPr id="241" name="シーン"/>
          <p:cNvSpPr/>
          <p:nvPr/>
        </p:nvSpPr>
        <p:spPr>
          <a:xfrm>
            <a:off x="7617774" y="5890290"/>
            <a:ext cx="4637273" cy="2267310"/>
          </a:xfrm>
          <a:prstGeom prst="roundRect">
            <a:avLst>
              <a:gd name="adj" fmla="val 10732"/>
            </a:avLst>
          </a:prstGeom>
          <a:blipFill>
            <a:blip r:embed="rId5">
              <a:alphaModFix amt="79720"/>
            </a:blip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1" sz="64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シーン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  <p:bldP build="whole" bldLvl="1" animBg="1" rev="0" advAuto="0" spid="241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Fotolia_749342_XS.jpg" descr="Fotolia_749342_XS.jpg"/>
          <p:cNvPicPr>
            <a:picLocks noChangeAspect="1"/>
          </p:cNvPicPr>
          <p:nvPr/>
        </p:nvPicPr>
        <p:blipFill>
          <a:blip r:embed="rId2">
            <a:alphaModFix amt="34265"/>
            <a:extLst/>
          </a:blip>
          <a:stretch>
            <a:fillRect/>
          </a:stretch>
        </p:blipFill>
        <p:spPr>
          <a:xfrm>
            <a:off x="3623733" y="4543728"/>
            <a:ext cx="5757334" cy="4318001"/>
          </a:xfrm>
          <a:prstGeom prst="rect">
            <a:avLst/>
          </a:prstGeom>
          <a:ln w="3175">
            <a:miter lim="400000"/>
          </a:ln>
        </p:spPr>
      </p:pic>
      <p:sp>
        <p:nvSpPr>
          <p:cNvPr id="244" name="（例）…"/>
          <p:cNvSpPr txBox="1"/>
          <p:nvPr/>
        </p:nvSpPr>
        <p:spPr>
          <a:xfrm>
            <a:off x="1347334" y="5083478"/>
            <a:ext cx="3390901" cy="3543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（例）</a:t>
            </a: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「おモード」</a:t>
            </a: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「ゆるシルエット」</a:t>
            </a: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「こなれウルフヘア」</a:t>
            </a:r>
          </a:p>
        </p:txBody>
      </p:sp>
      <p:sp>
        <p:nvSpPr>
          <p:cNvPr id="245" name="（例）…"/>
          <p:cNvSpPr txBox="1"/>
          <p:nvPr/>
        </p:nvSpPr>
        <p:spPr>
          <a:xfrm>
            <a:off x="7492635" y="5578778"/>
            <a:ext cx="5151218" cy="255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（例）</a:t>
            </a: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「ひらまつ」夫婦でディナー</a:t>
            </a: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>
              <a:defRPr sz="2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スタイリストの学校服は？</a:t>
            </a:r>
          </a:p>
        </p:txBody>
      </p:sp>
      <p:sp>
        <p:nvSpPr>
          <p:cNvPr id="246" name="キーワード"/>
          <p:cNvSpPr/>
          <p:nvPr/>
        </p:nvSpPr>
        <p:spPr>
          <a:xfrm>
            <a:off x="1227343" y="2551322"/>
            <a:ext cx="4037283" cy="1412324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8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キーワード</a:t>
            </a:r>
          </a:p>
        </p:txBody>
      </p:sp>
      <p:sp>
        <p:nvSpPr>
          <p:cNvPr id="247" name="シーン"/>
          <p:cNvSpPr/>
          <p:nvPr/>
        </p:nvSpPr>
        <p:spPr>
          <a:xfrm>
            <a:off x="7590176" y="2551322"/>
            <a:ext cx="4037283" cy="1412324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52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シーン</a:t>
            </a:r>
          </a:p>
        </p:txBody>
      </p:sp>
      <p:sp>
        <p:nvSpPr>
          <p:cNvPr id="24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9" name="【ワーク】 ファッション雑誌から"/>
          <p:cNvSpPr txBox="1"/>
          <p:nvPr/>
        </p:nvSpPr>
        <p:spPr>
          <a:xfrm>
            <a:off x="4298949" y="167839"/>
            <a:ext cx="4406901" cy="1803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</a:p>
          <a:p>
            <a:pPr/>
            <a:r>
              <a:t>【ワーク】</a:t>
            </a:r>
            <a:br/>
            <a:r>
              <a:t>ファッション雑誌から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３、告知ページの作り方"/>
          <p:cNvSpPr/>
          <p:nvPr/>
        </p:nvSpPr>
        <p:spPr>
          <a:xfrm>
            <a:off x="1941621" y="3830257"/>
            <a:ext cx="8880625" cy="2093086"/>
          </a:xfrm>
          <a:prstGeom prst="roundRect">
            <a:avLst>
              <a:gd name="adj" fmla="val 6498"/>
            </a:avLst>
          </a:prstGeom>
          <a:gradFill>
            <a:gsLst>
              <a:gs pos="0">
                <a:srgbClr val="FBFBFB"/>
              </a:gs>
              <a:gs pos="100000">
                <a:srgbClr val="949394"/>
              </a:gs>
            </a:gsLst>
          </a:gradFill>
          <a:ln w="3175">
            <a:miter lim="400000"/>
          </a:ln>
          <a:effectLst>
            <a:outerShdw sx="100000" sy="100000" kx="0" ky="0" algn="b" rotWithShape="0" blurRad="12700" dist="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/>
          <a:lstStyle>
            <a:lvl1pPr>
              <a:defRPr b="1" sz="48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３、告知ページの作り方</a:t>
            </a:r>
          </a:p>
        </p:txBody>
      </p:sp>
      <p:sp>
        <p:nvSpPr>
          <p:cNvPr id="252" name="スライド番号"/>
          <p:cNvSpPr txBox="1"/>
          <p:nvPr>
            <p:ph type="sldNum" sz="quarter" idx="2"/>
          </p:nvPr>
        </p:nvSpPr>
        <p:spPr>
          <a:xfrm>
            <a:off x="6324041" y="9106429"/>
            <a:ext cx="356718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（１）誰が、どうなれるイベントか？ （２）イメージ画像・バナー…"/>
          <p:cNvSpPr txBox="1"/>
          <p:nvPr/>
        </p:nvSpPr>
        <p:spPr>
          <a:xfrm>
            <a:off x="3446088" y="3362775"/>
            <a:ext cx="7799395" cy="5257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（１）誰が、どうなれるイベントか？</a:t>
            </a:r>
            <a:br/>
            <a:r>
              <a:t>（２）イメージ画像・バナー</a:t>
            </a:r>
          </a:p>
          <a:p>
            <a: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（３）お申込ボタン</a:t>
            </a:r>
          </a:p>
          <a:p>
            <a: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（４）参加して得られるもの</a:t>
            </a:r>
          </a:p>
          <a:p>
            <a: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（５）参加者の感想</a:t>
            </a:r>
          </a:p>
          <a:p>
            <a:pPr marR="235711" algn="l" defTabSz="325120"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（６）講座の写真・イメージ画像</a:t>
            </a:r>
          </a:p>
          <a:p>
            <a:pPr marR="235711" algn="l" defTabSz="325120"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（７）参加特典</a:t>
            </a:r>
          </a:p>
          <a:p>
            <a: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（８）お申込ボタン</a:t>
            </a:r>
          </a:p>
        </p:txBody>
      </p:sp>
      <p:sp>
        <p:nvSpPr>
          <p:cNvPr id="255" name="構成"/>
          <p:cNvSpPr txBox="1"/>
          <p:nvPr/>
        </p:nvSpPr>
        <p:spPr>
          <a:xfrm>
            <a:off x="5645149" y="1246137"/>
            <a:ext cx="1714501" cy="1295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4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構成</a:t>
            </a:r>
          </a:p>
        </p:txBody>
      </p:sp>
      <p:sp>
        <p:nvSpPr>
          <p:cNvPr id="25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（９）セミナーの詳細…"/>
          <p:cNvSpPr txBox="1"/>
          <p:nvPr/>
        </p:nvSpPr>
        <p:spPr>
          <a:xfrm>
            <a:off x="3878483" y="2092914"/>
            <a:ext cx="4949714" cy="5905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R="235711" algn="l" defTabSz="457200"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（９）セミナーの詳細</a:t>
            </a:r>
          </a:p>
          <a:p>
            <a: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日程</a:t>
            </a:r>
          </a:p>
          <a:p>
            <a: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場所</a:t>
            </a:r>
          </a:p>
          <a:p>
            <a: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時間</a:t>
            </a:r>
          </a:p>
          <a:p>
            <a: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内容</a:t>
            </a:r>
          </a:p>
          <a:p>
            <a: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（１０）講師紹介</a:t>
            </a:r>
          </a:p>
          <a:p>
            <a: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（１１）お申込ボタン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スクリーンショット 2015-11-20 6.46.14.png" descr="スクリーンショット 2015-11-20 6.46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582" y="1731472"/>
            <a:ext cx="5501788" cy="6628516"/>
          </a:xfrm>
          <a:prstGeom prst="rect">
            <a:avLst/>
          </a:prstGeom>
          <a:ln w="3175">
            <a:miter lim="400000"/>
          </a:ln>
        </p:spPr>
      </p:pic>
      <p:pic>
        <p:nvPicPr>
          <p:cNvPr id="262" name="スクリーンショット 2015-11-20 6.46.45.png" descr="スクリーンショット 2015-11-20 6.46.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0047" y="4288766"/>
            <a:ext cx="5618991" cy="3514911"/>
          </a:xfrm>
          <a:prstGeom prst="rect">
            <a:avLst/>
          </a:prstGeom>
          <a:ln w="3175">
            <a:miter lim="400000"/>
          </a:ln>
        </p:spPr>
      </p:pic>
      <p:sp>
        <p:nvSpPr>
          <p:cNvPr id="263" name="（１）誰が、どうなれる セミナー・イベントか？ ・対象者 ・学べること"/>
          <p:cNvSpPr txBox="1"/>
          <p:nvPr/>
        </p:nvSpPr>
        <p:spPr>
          <a:xfrm>
            <a:off x="7160512" y="1788326"/>
            <a:ext cx="4838701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（１）誰が、どうなれる</a:t>
            </a:r>
            <a:br/>
            <a:r>
              <a:t>セミナー・イベントか？</a:t>
            </a:r>
            <a:br/>
            <a:r>
              <a:t>・対象者</a:t>
            </a:r>
            <a:br/>
            <a:r>
              <a:t>・学べること</a:t>
            </a:r>
          </a:p>
        </p:txBody>
      </p:sp>
      <p:sp>
        <p:nvSpPr>
          <p:cNvPr id="2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（２）イメージ画像・バナー"/>
          <p:cNvSpPr txBox="1"/>
          <p:nvPr/>
        </p:nvSpPr>
        <p:spPr>
          <a:xfrm>
            <a:off x="3892470" y="1369362"/>
            <a:ext cx="5849046" cy="1371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（２）イメージ画像・バナー</a:t>
            </a:r>
          </a:p>
        </p:txBody>
      </p:sp>
      <p:pic>
        <p:nvPicPr>
          <p:cNvPr id="267" name="887593e6033b0f4941f930d2d068c6e2.png" descr="887593e6033b0f4941f930d2d068c6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2698" y="2404522"/>
            <a:ext cx="4359404" cy="2575402"/>
          </a:xfrm>
          <a:prstGeom prst="rect">
            <a:avLst/>
          </a:prstGeom>
          <a:ln w="3175">
            <a:miter lim="400000"/>
          </a:ln>
        </p:spPr>
      </p:pic>
      <p:pic>
        <p:nvPicPr>
          <p:cNvPr id="268" name="お申込みはこちら.png" descr="お申込みはこちら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713" y="7504976"/>
            <a:ext cx="3145374" cy="940924"/>
          </a:xfrm>
          <a:prstGeom prst="rect">
            <a:avLst/>
          </a:prstGeom>
          <a:ln w="3175">
            <a:miter lim="400000"/>
          </a:ln>
        </p:spPr>
      </p:pic>
      <p:sp>
        <p:nvSpPr>
          <p:cNvPr id="269" name="（３）お申込ボタン"/>
          <p:cNvSpPr txBox="1"/>
          <p:nvPr/>
        </p:nvSpPr>
        <p:spPr>
          <a:xfrm>
            <a:off x="4514849" y="6120545"/>
            <a:ext cx="39751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（３）お申込ボタン</a:t>
            </a:r>
          </a:p>
        </p:txBody>
      </p:sp>
      <p:sp>
        <p:nvSpPr>
          <p:cNvPr id="27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（４）参加して得られるもの"/>
          <p:cNvSpPr txBox="1"/>
          <p:nvPr/>
        </p:nvSpPr>
        <p:spPr>
          <a:xfrm>
            <a:off x="4259579" y="1964888"/>
            <a:ext cx="57023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（４）参加して得られるもの</a:t>
            </a:r>
          </a:p>
        </p:txBody>
      </p:sp>
      <p:pic>
        <p:nvPicPr>
          <p:cNvPr id="273" name="スクリーンショット 2015-11-20 6.58.48.png" descr="スクリーンショット 2015-11-20 6.58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2099" y="3489336"/>
            <a:ext cx="9490396" cy="515193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7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プログラム"/>
          <p:cNvSpPr txBox="1"/>
          <p:nvPr/>
        </p:nvSpPr>
        <p:spPr>
          <a:xfrm>
            <a:off x="4435474" y="1850118"/>
            <a:ext cx="4133851" cy="12763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64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プログラム</a:t>
            </a:r>
          </a:p>
        </p:txBody>
      </p:sp>
      <p:sp>
        <p:nvSpPr>
          <p:cNvPr id="139" name="１、起業のノウハウ…"/>
          <p:cNvSpPr txBox="1"/>
          <p:nvPr/>
        </p:nvSpPr>
        <p:spPr>
          <a:xfrm>
            <a:off x="681090" y="3105197"/>
            <a:ext cx="11859419" cy="4629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/>
          <a:p>
            <a:pPr algn="l"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１、起業のノウハウ</a:t>
            </a:r>
          </a:p>
          <a:p>
            <a:pPr algn="l"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２、２STEPマーケティング</a:t>
            </a:r>
          </a:p>
          <a:p>
            <a:pPr algn="l"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　　ファッションお茶会ランチ会開催方法</a:t>
            </a:r>
          </a:p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３、告知ページの作り方</a:t>
            </a:r>
          </a:p>
          <a:p>
            <a:pPr algn="l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　（LP ランディングページ）</a:t>
            </a:r>
          </a:p>
        </p:txBody>
      </p:sp>
      <p:sp>
        <p:nvSpPr>
          <p:cNvPr id="140" name="スライド番号"/>
          <p:cNvSpPr txBox="1"/>
          <p:nvPr>
            <p:ph type="sldNum" sz="quarter" idx="2"/>
          </p:nvPr>
        </p:nvSpPr>
        <p:spPr>
          <a:xfrm>
            <a:off x="6391198" y="9106429"/>
            <a:ext cx="222404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スクリーンショット 2015-11-20 6.46.59.png" descr="スクリーンショット 2015-11-20 6.46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110" y="2701775"/>
            <a:ext cx="5601257" cy="6089386"/>
          </a:xfrm>
          <a:prstGeom prst="rect">
            <a:avLst/>
          </a:prstGeom>
          <a:ln w="3175">
            <a:miter lim="400000"/>
          </a:ln>
        </p:spPr>
      </p:pic>
      <p:pic>
        <p:nvPicPr>
          <p:cNvPr id="277" name="スクリーンショット 2015-11-20 6.47.12.png" descr="スクリーンショット 2015-11-20 6.47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5804" y="2831291"/>
            <a:ext cx="5214540" cy="6089385"/>
          </a:xfrm>
          <a:prstGeom prst="rect">
            <a:avLst/>
          </a:prstGeom>
          <a:ln w="3175">
            <a:miter lim="400000"/>
          </a:ln>
        </p:spPr>
      </p:pic>
      <p:sp>
        <p:nvSpPr>
          <p:cNvPr id="278" name="（５）参加者の感想"/>
          <p:cNvSpPr txBox="1"/>
          <p:nvPr/>
        </p:nvSpPr>
        <p:spPr>
          <a:xfrm>
            <a:off x="4395046" y="1327223"/>
            <a:ext cx="39751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（５）参加者の感想</a:t>
            </a:r>
          </a:p>
        </p:txBody>
      </p:sp>
      <p:sp>
        <p:nvSpPr>
          <p:cNvPr id="27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（６）講座の写真・イメージ画像"/>
          <p:cNvSpPr txBox="1"/>
          <p:nvPr/>
        </p:nvSpPr>
        <p:spPr>
          <a:xfrm>
            <a:off x="851819" y="1291985"/>
            <a:ext cx="65659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235711" algn="l" defTabSz="325120"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（６）講座の写真・イメージ画像</a:t>
            </a:r>
          </a:p>
        </p:txBody>
      </p:sp>
      <p:pic>
        <p:nvPicPr>
          <p:cNvPr id="282" name="150328fs-2.jpg" descr="150328f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8504" y="2113997"/>
            <a:ext cx="1913460" cy="1435095"/>
          </a:xfrm>
          <a:prstGeom prst="rect">
            <a:avLst/>
          </a:prstGeom>
          <a:ln w="3175">
            <a:miter lim="400000"/>
          </a:ln>
        </p:spPr>
      </p:pic>
      <p:pic>
        <p:nvPicPr>
          <p:cNvPr id="283" name="1510121day.jpeg" descr="1510121day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81550" y="2076295"/>
            <a:ext cx="1913459" cy="1435095"/>
          </a:xfrm>
          <a:prstGeom prst="rect">
            <a:avLst/>
          </a:prstGeom>
          <a:ln w="3175">
            <a:miter lim="400000"/>
          </a:ln>
        </p:spPr>
      </p:pic>
      <p:sp>
        <p:nvSpPr>
          <p:cNvPr id="284" name="（７）参加特典"/>
          <p:cNvSpPr txBox="1"/>
          <p:nvPr/>
        </p:nvSpPr>
        <p:spPr>
          <a:xfrm>
            <a:off x="756840" y="3843364"/>
            <a:ext cx="31115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235711" algn="l" defTabSz="325120"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（７）参加特典</a:t>
            </a:r>
          </a:p>
        </p:txBody>
      </p:sp>
      <p:pic>
        <p:nvPicPr>
          <p:cNvPr id="285" name="スクリーンショット 2015-11-20 6.47.52.png" descr="スクリーンショット 2015-11-20 6.47.52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1923"/>
          <a:stretch>
            <a:fillRect/>
          </a:stretch>
        </p:blipFill>
        <p:spPr>
          <a:xfrm>
            <a:off x="5459845" y="3863137"/>
            <a:ext cx="6111681" cy="2854121"/>
          </a:xfrm>
          <a:prstGeom prst="rect">
            <a:avLst/>
          </a:prstGeom>
          <a:ln w="3175">
            <a:miter lim="400000"/>
          </a:ln>
        </p:spPr>
      </p:pic>
      <p:sp>
        <p:nvSpPr>
          <p:cNvPr id="286" name="（８）お申込ボタン"/>
          <p:cNvSpPr txBox="1"/>
          <p:nvPr/>
        </p:nvSpPr>
        <p:spPr>
          <a:xfrm>
            <a:off x="802835" y="7647809"/>
            <a:ext cx="39751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235711" algn="l" defTabSz="325120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（８）お申込ボタン</a:t>
            </a:r>
          </a:p>
        </p:txBody>
      </p:sp>
      <p:pic>
        <p:nvPicPr>
          <p:cNvPr id="287" name="お申込みはこちら.png" descr="お申込みはこちら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01060" y="7539297"/>
            <a:ext cx="3145375" cy="940925"/>
          </a:xfrm>
          <a:prstGeom prst="rect">
            <a:avLst/>
          </a:prstGeom>
          <a:ln w="3175">
            <a:miter lim="400000"/>
          </a:ln>
        </p:spPr>
      </p:pic>
      <p:sp>
        <p:nvSpPr>
          <p:cNvPr id="28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1" name="（９）セミナーの詳細"/>
          <p:cNvSpPr txBox="1"/>
          <p:nvPr/>
        </p:nvSpPr>
        <p:spPr>
          <a:xfrm>
            <a:off x="1317632" y="1934889"/>
            <a:ext cx="44069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（９）セミナーの詳細</a:t>
            </a:r>
          </a:p>
        </p:txBody>
      </p:sp>
      <p:pic>
        <p:nvPicPr>
          <p:cNvPr id="292" name="スクリーンショット 2015-11-20 6.47.31.png" descr="スクリーンショット 2015-11-20 6.47.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202" y="2932818"/>
            <a:ext cx="5748526" cy="5997919"/>
          </a:xfrm>
          <a:prstGeom prst="rect">
            <a:avLst/>
          </a:prstGeom>
          <a:ln w="3175">
            <a:miter lim="400000"/>
          </a:ln>
        </p:spPr>
      </p:pic>
      <p:sp>
        <p:nvSpPr>
          <p:cNvPr id="293" name="（１０）講師紹介"/>
          <p:cNvSpPr txBox="1"/>
          <p:nvPr/>
        </p:nvSpPr>
        <p:spPr>
          <a:xfrm>
            <a:off x="7581208" y="1934889"/>
            <a:ext cx="35433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（１０）講師紹介</a:t>
            </a:r>
          </a:p>
        </p:txBody>
      </p:sp>
      <p:pic>
        <p:nvPicPr>
          <p:cNvPr id="294" name="スクリーンショット 2015-11-20 6.48.09.png" descr="スクリーンショット 2015-11-20 6.48.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9647" y="2737352"/>
            <a:ext cx="2422271" cy="2761494"/>
          </a:xfrm>
          <a:prstGeom prst="rect">
            <a:avLst/>
          </a:prstGeom>
          <a:ln w="3175">
            <a:miter lim="400000"/>
          </a:ln>
        </p:spPr>
      </p:pic>
      <p:sp>
        <p:nvSpPr>
          <p:cNvPr id="295" name="（１１）お申込ボタン"/>
          <p:cNvSpPr txBox="1"/>
          <p:nvPr/>
        </p:nvSpPr>
        <p:spPr>
          <a:xfrm>
            <a:off x="7581208" y="6686359"/>
            <a:ext cx="44069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R="235711"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（１１）お申込ボタン</a:t>
            </a:r>
          </a:p>
        </p:txBody>
      </p:sp>
      <p:pic>
        <p:nvPicPr>
          <p:cNvPr id="296" name="お申込みはこちら.png" descr="お申込みはこちら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8534" y="8041502"/>
            <a:ext cx="3145374" cy="94092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１、起業のノウハウ"/>
          <p:cNvSpPr/>
          <p:nvPr/>
        </p:nvSpPr>
        <p:spPr>
          <a:xfrm>
            <a:off x="2077088" y="3441927"/>
            <a:ext cx="8850625" cy="2033087"/>
          </a:xfrm>
          <a:prstGeom prst="roundRect">
            <a:avLst>
              <a:gd name="adj" fmla="val 6667"/>
            </a:avLst>
          </a:prstGeom>
          <a:gradFill>
            <a:gsLst>
              <a:gs pos="0">
                <a:srgbClr val="FBFBFB"/>
              </a:gs>
              <a:gs pos="100000">
                <a:srgbClr val="949394"/>
              </a:gs>
            </a:gsLst>
          </a:gradFill>
          <a:ln w="3175">
            <a:miter lim="400000"/>
          </a:ln>
          <a:effectLst>
            <a:outerShdw sx="100000" sy="100000" kx="0" ky="0" algn="b" rotWithShape="0" blurRad="12700" dist="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/>
          <a:lstStyle>
            <a:lvl1pPr>
              <a:defRPr b="1" sz="48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１、起業のノウハウ</a:t>
            </a:r>
          </a:p>
        </p:txBody>
      </p:sp>
      <p:sp>
        <p:nvSpPr>
          <p:cNvPr id="143" name="スライド番号"/>
          <p:cNvSpPr txBox="1"/>
          <p:nvPr>
            <p:ph type="sldNum" sz="quarter" idx="2"/>
          </p:nvPr>
        </p:nvSpPr>
        <p:spPr>
          <a:xfrm>
            <a:off x="6390792" y="9106429"/>
            <a:ext cx="2232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１.png" descr="１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7333" y="3788730"/>
            <a:ext cx="6570134" cy="4876802"/>
          </a:xfrm>
          <a:prstGeom prst="rect">
            <a:avLst/>
          </a:prstGeom>
          <a:ln w="3175">
            <a:miter lim="400000"/>
          </a:ln>
        </p:spPr>
      </p:pic>
      <p:sp>
        <p:nvSpPr>
          <p:cNvPr id="146" name="プロダクトライフサイクル"/>
          <p:cNvSpPr txBox="1"/>
          <p:nvPr/>
        </p:nvSpPr>
        <p:spPr>
          <a:xfrm>
            <a:off x="3731917" y="1272548"/>
            <a:ext cx="5270501" cy="72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プロダクトライフサイクル</a:t>
            </a:r>
          </a:p>
        </p:txBody>
      </p:sp>
      <p:sp>
        <p:nvSpPr>
          <p:cNvPr id="147" name="楕円"/>
          <p:cNvSpPr/>
          <p:nvPr/>
        </p:nvSpPr>
        <p:spPr>
          <a:xfrm>
            <a:off x="5526008" y="6015962"/>
            <a:ext cx="467338" cy="422338"/>
          </a:xfrm>
          <a:prstGeom prst="ellipse">
            <a:avLst/>
          </a:prstGeom>
          <a:blipFill>
            <a:blip r:embed="rId3"/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b="1" sz="22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</a:p>
        </p:txBody>
      </p:sp>
      <p:sp>
        <p:nvSpPr>
          <p:cNvPr id="148" name="スライド番号"/>
          <p:cNvSpPr txBox="1"/>
          <p:nvPr>
            <p:ph type="sldNum" sz="quarter" idx="2"/>
          </p:nvPr>
        </p:nvSpPr>
        <p:spPr>
          <a:xfrm>
            <a:off x="6391198" y="9106429"/>
            <a:ext cx="222404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経営の基本的な考え"/>
          <p:cNvSpPr txBox="1"/>
          <p:nvPr/>
        </p:nvSpPr>
        <p:spPr>
          <a:xfrm>
            <a:off x="2680351" y="1273182"/>
            <a:ext cx="7404101" cy="1295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4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経営の基本的な考え</a:t>
            </a:r>
          </a:p>
        </p:txBody>
      </p:sp>
      <p:sp>
        <p:nvSpPr>
          <p:cNvPr id="151" name="経営とは   （１）モノ・サービス （２）販売すること…"/>
          <p:cNvSpPr txBox="1"/>
          <p:nvPr/>
        </p:nvSpPr>
        <p:spPr>
          <a:xfrm>
            <a:off x="942337" y="3245513"/>
            <a:ext cx="10880130" cy="5015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経営とは　　</a:t>
            </a:r>
            <a:br/>
            <a:r>
              <a:t>（１）モノ・サービス</a:t>
            </a:r>
            <a:br/>
            <a:r>
              <a:t>（２）販売すること</a:t>
            </a:r>
            <a:br/>
            <a:r>
              <a:t>　　</a:t>
            </a:r>
          </a:p>
          <a:p>
            <a:pPr defTabSz="457200"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>
                <a:latin typeface="メイリオ"/>
                <a:ea typeface="メイリオ"/>
                <a:cs typeface="メイリオ"/>
                <a:sym typeface="メイリオ"/>
              </a:rPr>
              <a:t>売上　＝  商品　×　お客様の数</a:t>
            </a:r>
            <a:r>
              <a:rPr sz="4800"/>
              <a:t>　　</a:t>
            </a:r>
            <a:r>
              <a:t>　　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スライド番号"/>
          <p:cNvSpPr txBox="1"/>
          <p:nvPr>
            <p:ph type="sldNum" sz="quarter" idx="2"/>
          </p:nvPr>
        </p:nvSpPr>
        <p:spPr>
          <a:xfrm>
            <a:off x="6391198" y="9004829"/>
            <a:ext cx="222404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１、同業・競合より高くするべき？ 安くするべき？…"/>
          <p:cNvSpPr txBox="1"/>
          <p:nvPr/>
        </p:nvSpPr>
        <p:spPr>
          <a:xfrm>
            <a:off x="699151" y="3009899"/>
            <a:ext cx="11857567" cy="3733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243840" indent="-243840" algn="l"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１、同業・競合より高くするべき？</a:t>
            </a:r>
            <a:br/>
            <a:r>
              <a:t>安くするべき？</a:t>
            </a:r>
          </a:p>
          <a:p>
            <a:pPr marL="243840" indent="-243840" algn="l"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２、その理由は何ですか？</a:t>
            </a:r>
          </a:p>
          <a:p>
            <a:pPr marL="243840" indent="-243840" algn="l"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３、その為には何を考えれば良いですか？</a:t>
            </a:r>
          </a:p>
        </p:txBody>
      </p:sp>
      <p:sp>
        <p:nvSpPr>
          <p:cNvPr id="155" name="価格設定"/>
          <p:cNvSpPr txBox="1"/>
          <p:nvPr/>
        </p:nvSpPr>
        <p:spPr>
          <a:xfrm>
            <a:off x="4712351" y="1328812"/>
            <a:ext cx="3340101" cy="1295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64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価格設定</a:t>
            </a:r>
          </a:p>
        </p:txBody>
      </p:sp>
      <p:sp>
        <p:nvSpPr>
          <p:cNvPr id="156" name="薄利多売"/>
          <p:cNvSpPr/>
          <p:nvPr/>
        </p:nvSpPr>
        <p:spPr>
          <a:xfrm>
            <a:off x="2077526" y="7360721"/>
            <a:ext cx="3540298" cy="1041254"/>
          </a:xfrm>
          <a:prstGeom prst="roundRect">
            <a:avLst>
              <a:gd name="adj" fmla="val 21858"/>
            </a:avLst>
          </a:prstGeom>
          <a:blipFill>
            <a:blip r:embed="rId2"/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1" sz="48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薄利多売</a:t>
            </a:r>
          </a:p>
        </p:txBody>
      </p:sp>
      <p:sp>
        <p:nvSpPr>
          <p:cNvPr id="157" name="スライド番号"/>
          <p:cNvSpPr txBox="1"/>
          <p:nvPr>
            <p:ph type="sldNum" sz="quarter" idx="2"/>
          </p:nvPr>
        </p:nvSpPr>
        <p:spPr>
          <a:xfrm>
            <a:off x="6391198" y="9004829"/>
            <a:ext cx="222404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8" name="高付加価値"/>
          <p:cNvSpPr/>
          <p:nvPr/>
        </p:nvSpPr>
        <p:spPr>
          <a:xfrm>
            <a:off x="7344379" y="7360721"/>
            <a:ext cx="3122297" cy="1041254"/>
          </a:xfrm>
          <a:prstGeom prst="roundRect">
            <a:avLst>
              <a:gd name="adj" fmla="val 20706"/>
            </a:avLst>
          </a:prstGeom>
          <a:blipFill>
            <a:blip r:embed="rId2"/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1" sz="48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4400"/>
              <a:t>高付加価</a:t>
            </a:r>
            <a:r>
              <a:t>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「あり方とは？」【ワーク】…"/>
          <p:cNvSpPr txBox="1"/>
          <p:nvPr/>
        </p:nvSpPr>
        <p:spPr>
          <a:xfrm>
            <a:off x="1213537" y="1432945"/>
            <a:ext cx="11402714" cy="71877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defTabSz="457200">
              <a:defRPr sz="64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「あり方とは？」【ワーク】</a:t>
            </a:r>
          </a:p>
          <a:p>
            <a:pPr algn="l" defTabSz="457200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 algn="l"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あなたのミッション（使命）は？</a:t>
            </a:r>
            <a:br/>
            <a:r>
              <a:t>伝えたい事は？</a:t>
            </a:r>
          </a:p>
          <a:p>
            <a:pPr algn="l"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</a:p>
          <a:p>
            <a:pPr algn="l" defTabSz="457200">
              <a:defRPr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あなたのサービスを受けるとお客様は</a:t>
            </a:r>
            <a:br/>
            <a:r>
              <a:t>どうなるか？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スライド番号"/>
          <p:cNvSpPr txBox="1"/>
          <p:nvPr>
            <p:ph type="sldNum" sz="quarter" idx="2"/>
          </p:nvPr>
        </p:nvSpPr>
        <p:spPr>
          <a:xfrm>
            <a:off x="6391198" y="9106429"/>
            <a:ext cx="222404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２、2 STEPマーケティング…"/>
          <p:cNvSpPr/>
          <p:nvPr/>
        </p:nvSpPr>
        <p:spPr>
          <a:xfrm>
            <a:off x="2062088" y="3885393"/>
            <a:ext cx="8880625" cy="2423081"/>
          </a:xfrm>
          <a:prstGeom prst="roundRect">
            <a:avLst>
              <a:gd name="adj" fmla="val 5613"/>
            </a:avLst>
          </a:prstGeom>
          <a:gradFill>
            <a:gsLst>
              <a:gs pos="0">
                <a:srgbClr val="FBFBFB"/>
              </a:gs>
              <a:gs pos="100000">
                <a:srgbClr val="949394"/>
              </a:gs>
            </a:gsLst>
          </a:gradFill>
          <a:ln w="3175">
            <a:miter lim="400000"/>
          </a:ln>
          <a:effectLst>
            <a:outerShdw sx="100000" sy="100000" kx="0" ky="0" algn="b" rotWithShape="0" blurRad="12700" dist="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/>
          <a:lstStyle/>
          <a:p>
            <a:pPr>
              <a:defRPr b="1"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２、2 STEPマーケティング</a:t>
            </a:r>
          </a:p>
          <a:p>
            <a:pPr>
              <a:defRPr b="1" sz="48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ファッションお茶会ランチ会開催方法</a:t>
            </a:r>
          </a:p>
        </p:txBody>
      </p:sp>
      <p:sp>
        <p:nvSpPr>
          <p:cNvPr id="164" name="スライド番号"/>
          <p:cNvSpPr txBox="1"/>
          <p:nvPr>
            <p:ph type="sldNum" sz="quarter" idx="2"/>
          </p:nvPr>
        </p:nvSpPr>
        <p:spPr>
          <a:xfrm>
            <a:off x="6391198" y="9106429"/>
            <a:ext cx="222404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メイリオ"/>
            <a:ea typeface="メイリオ"/>
            <a:cs typeface="メイリオ"/>
            <a:sym typeface="メイリオ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メイリオ"/>
            <a:ea typeface="メイリオ"/>
            <a:cs typeface="メイリオ"/>
            <a:sym typeface="メイリオ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