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メイリオ"/>
        <a:ea typeface="メイリオ"/>
        <a:cs typeface="メイリオ"/>
        <a:sym typeface="メイリオ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メイリオ"/>
        <a:ea typeface="メイリオ"/>
        <a:cs typeface="メイリオ"/>
        <a:sym typeface="メイリオ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メイリオ"/>
        <a:ea typeface="メイリオ"/>
        <a:cs typeface="メイリオ"/>
        <a:sym typeface="メイリオ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メイリオ"/>
        <a:ea typeface="メイリオ"/>
        <a:cs typeface="メイリオ"/>
        <a:sym typeface="メイリオ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メイリオ"/>
        <a:ea typeface="メイリオ"/>
        <a:cs typeface="メイリオ"/>
        <a:sym typeface="メイリオ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メイリオ"/>
        <a:ea typeface="メイリオ"/>
        <a:cs typeface="メイリオ"/>
        <a:sym typeface="メイリオ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メイリオ"/>
        <a:ea typeface="メイリオ"/>
        <a:cs typeface="メイリオ"/>
        <a:sym typeface="メイリオ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メイリオ"/>
        <a:ea typeface="メイリオ"/>
        <a:cs typeface="メイリオ"/>
        <a:sym typeface="メイリオ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メイリオ"/>
        <a:ea typeface="メイリオ"/>
        <a:cs typeface="メイリオ"/>
        <a:sym typeface="メイリオ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" name="Shape 17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テキスト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タイトルテキスト</a:t>
            </a:r>
          </a:p>
        </p:txBody>
      </p:sp>
      <p:sp>
        <p:nvSpPr>
          <p:cNvPr id="13" name="本文レベル1…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4" name="スライド番号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–Johnny Appleseed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5" name="“ここに引用を入力してください。”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“ここに引用を入力してください。”</a:t>
            </a:r>
          </a:p>
        </p:txBody>
      </p:sp>
      <p:sp>
        <p:nvSpPr>
          <p:cNvPr id="96" name="スライド番号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イメージ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スライド番号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opyright(c) jpc-aAll Rights Reserve"/>
          <p:cNvSpPr/>
          <p:nvPr/>
        </p:nvSpPr>
        <p:spPr>
          <a:xfrm>
            <a:off x="5211483" y="9476316"/>
            <a:ext cx="258183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"/>
            </a:lvl1pPr>
          </a:lstStyle>
          <a:p>
            <a:pPr/>
            <a:r>
              <a:t>Copyright(c) jpc-aAll Rights Reserve</a:t>
            </a:r>
          </a:p>
        </p:txBody>
      </p:sp>
      <p:sp>
        <p:nvSpPr>
          <p:cNvPr id="112" name="スライド番号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opyright(c) jpc-aAll Rights Reserve"/>
          <p:cNvSpPr txBox="1"/>
          <p:nvPr/>
        </p:nvSpPr>
        <p:spPr>
          <a:xfrm>
            <a:off x="5211483" y="9476316"/>
            <a:ext cx="258183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"/>
            </a:lvl1pPr>
          </a:lstStyle>
          <a:p>
            <a:pPr/>
            <a:r>
              <a:t>Copyright(c) jpc-aAll Rights Reserve</a:t>
            </a:r>
          </a:p>
        </p:txBody>
      </p:sp>
      <p:sp>
        <p:nvSpPr>
          <p:cNvPr id="120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opyright(c) jpc-aAll Rights Reserve"/>
          <p:cNvSpPr txBox="1"/>
          <p:nvPr/>
        </p:nvSpPr>
        <p:spPr>
          <a:xfrm>
            <a:off x="5099322" y="9249833"/>
            <a:ext cx="2806156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/>
            <a:r>
              <a:t>Copyright(c) jpc-aAll Rights Reserve</a:t>
            </a:r>
          </a:p>
        </p:txBody>
      </p:sp>
      <p:pic>
        <p:nvPicPr>
          <p:cNvPr id="128" name="スクリーンショット 2016-12-11 12.31.24.jpg" descr="スクリーンショット 2016-12-11 12.31.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92147"/>
            <a:ext cx="13004801" cy="9599227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Copyright(c) jpc-aAll Rights Reserve"/>
          <p:cNvSpPr txBox="1"/>
          <p:nvPr/>
        </p:nvSpPr>
        <p:spPr>
          <a:xfrm>
            <a:off x="5450644" y="9446683"/>
            <a:ext cx="2357512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pPr/>
            <a:r>
              <a:t>Copyright(c) jpc-aAll Rights Reserve</a:t>
            </a:r>
          </a:p>
        </p:txBody>
      </p:sp>
      <p:sp>
        <p:nvSpPr>
          <p:cNvPr id="130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opyright(c) jpc-aAll Rights Reserve"/>
          <p:cNvSpPr txBox="1"/>
          <p:nvPr/>
        </p:nvSpPr>
        <p:spPr>
          <a:xfrm>
            <a:off x="5099322" y="9249833"/>
            <a:ext cx="2806156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/>
            <a:r>
              <a:t>Copyright(c) jpc-aAll Rights Reserve</a:t>
            </a:r>
          </a:p>
        </p:txBody>
      </p:sp>
      <p:sp>
        <p:nvSpPr>
          <p:cNvPr id="138" name="Copyright(c) jpc-aAll Rights Reserve"/>
          <p:cNvSpPr txBox="1"/>
          <p:nvPr/>
        </p:nvSpPr>
        <p:spPr>
          <a:xfrm>
            <a:off x="5450644" y="9446683"/>
            <a:ext cx="2357512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pPr/>
            <a:r>
              <a:t>Copyright(c) jpc-aAll Rights Reserve</a:t>
            </a:r>
          </a:p>
        </p:txBody>
      </p:sp>
      <p:sp>
        <p:nvSpPr>
          <p:cNvPr id="139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opyright(c) jpc-aAll Rights Reserve"/>
          <p:cNvSpPr txBox="1"/>
          <p:nvPr/>
        </p:nvSpPr>
        <p:spPr>
          <a:xfrm>
            <a:off x="5450644" y="9497483"/>
            <a:ext cx="2357512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pPr/>
            <a:r>
              <a:t>Copyright(c) jpc-aAll Rights Reserve</a:t>
            </a:r>
          </a:p>
        </p:txBody>
      </p:sp>
      <p:sp>
        <p:nvSpPr>
          <p:cNvPr id="147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opyright(c) jpc-aAll Rights Reserve"/>
          <p:cNvSpPr txBox="1"/>
          <p:nvPr/>
        </p:nvSpPr>
        <p:spPr>
          <a:xfrm>
            <a:off x="5323644" y="9438216"/>
            <a:ext cx="2357512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pPr/>
            <a:r>
              <a:t>Copyright(c) jpc-aAll Rights Reserve</a:t>
            </a:r>
          </a:p>
        </p:txBody>
      </p:sp>
      <p:pic>
        <p:nvPicPr>
          <p:cNvPr id="155" name="スクリーンショット 2016-12-11 12.31.24.jpg" descr="スクリーンショット 2016-12-11 12.31.24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062"/>
          <a:stretch>
            <a:fillRect/>
          </a:stretch>
        </p:blipFill>
        <p:spPr>
          <a:xfrm>
            <a:off x="-1" y="-60397"/>
            <a:ext cx="13004801" cy="9209232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スライド番号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4" name="Copyright(c) jpc-a2009-2016All Rights Reserve"/>
          <p:cNvSpPr txBox="1"/>
          <p:nvPr/>
        </p:nvSpPr>
        <p:spPr>
          <a:xfrm>
            <a:off x="5096967" y="8994775"/>
            <a:ext cx="2810866" cy="222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Copyright(c) jpc-a2009-2016All Rights Reserve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opyright(c) jpc-aAll Rights Reserve"/>
          <p:cNvSpPr txBox="1"/>
          <p:nvPr/>
        </p:nvSpPr>
        <p:spPr>
          <a:xfrm>
            <a:off x="5300389" y="9398000"/>
            <a:ext cx="2404022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Copyright(c) jpc-aAll Rights Reserve</a:t>
            </a:r>
          </a:p>
        </p:txBody>
      </p:sp>
      <p:sp>
        <p:nvSpPr>
          <p:cNvPr id="172" name="スライド番号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画像（横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イメージ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タイトルテキスト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タイトルテキスト</a:t>
            </a:r>
          </a:p>
        </p:txBody>
      </p:sp>
      <p:sp>
        <p:nvSpPr>
          <p:cNvPr id="23" name="本文レベル1…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4" name="スライド番号"/>
          <p:cNvSpPr/>
          <p:nvPr>
            <p:ph type="sldNum" sz="quarter" idx="2"/>
          </p:nvPr>
        </p:nvSpPr>
        <p:spPr>
          <a:xfrm>
            <a:off x="6288709" y="9245600"/>
            <a:ext cx="414682" cy="330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タイトルテキスト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32" name="スライド番号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画像（縦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イメージ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0" name="タイトルテキスト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41" name="本文レベル1…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2" name="スライド番号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タイトルテキスト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50" name="スライド番号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タイトルテキスト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58" name="本文レベル1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59" name="スライド番号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イメージ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7" name="タイトルテキスト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68" name="本文レベル1…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69" name="スライド番号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本文レベル1…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77" name="スライド番号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画像（3 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イメージ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イメージ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イメージ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7" name="スライド番号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テキスト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タイトルテキスト</a:t>
            </a:r>
          </a:p>
        </p:txBody>
      </p:sp>
      <p:sp>
        <p:nvSpPr>
          <p:cNvPr id="3" name="Copyright(c) jpc-a2009-2016All Rights Reserve"/>
          <p:cNvSpPr/>
          <p:nvPr/>
        </p:nvSpPr>
        <p:spPr>
          <a:xfrm>
            <a:off x="4347921" y="9273117"/>
            <a:ext cx="4308958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Copyright(c) jpc-a2009-2016All Rights Reserve</a:t>
            </a:r>
          </a:p>
        </p:txBody>
      </p:sp>
      <p:sp>
        <p:nvSpPr>
          <p:cNvPr id="4" name="本文レベル1…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5" name="スライド番号"/>
          <p:cNvSpPr/>
          <p:nvPr>
            <p:ph type="sldNum" sz="quarter" idx="2"/>
          </p:nvPr>
        </p:nvSpPr>
        <p:spPr>
          <a:xfrm>
            <a:off x="6288709" y="9251950"/>
            <a:ext cx="414682" cy="330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3" Type="http://schemas.openxmlformats.org/officeDocument/2006/relationships/image" Target="../media/image9.jpeg"/><Relationship Id="rId4" Type="http://schemas.openxmlformats.org/officeDocument/2006/relationships/image" Target="../media/image10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0" Type="http://schemas.openxmlformats.org/officeDocument/2006/relationships/image" Target="../media/image12.png"/><Relationship Id="rId11" Type="http://schemas.openxmlformats.org/officeDocument/2006/relationships/image" Target="../media/image15.jpe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9.png"/><Relationship Id="rId4" Type="http://schemas.openxmlformats.org/officeDocument/2006/relationships/image" Target="../media/image13.jpeg"/><Relationship Id="rId5" Type="http://schemas.openxmlformats.org/officeDocument/2006/relationships/image" Target="../media/image8.png"/><Relationship Id="rId6" Type="http://schemas.openxmlformats.org/officeDocument/2006/relationships/image" Target="../media/image14.jpeg"/><Relationship Id="rId7" Type="http://schemas.openxmlformats.org/officeDocument/2006/relationships/image" Target="../media/image16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21.jpeg"/><Relationship Id="rId10" Type="http://schemas.openxmlformats.org/officeDocument/2006/relationships/image" Target="../media/image22.jpeg"/><Relationship Id="rId11" Type="http://schemas.openxmlformats.org/officeDocument/2006/relationships/image" Target="../media/image23.jpeg"/><Relationship Id="rId12" Type="http://schemas.openxmlformats.org/officeDocument/2006/relationships/image" Target="../media/image24.jpeg"/><Relationship Id="rId13" Type="http://schemas.openxmlformats.org/officeDocument/2006/relationships/image" Target="../media/image25.jpeg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png"/><Relationship Id="rId17" Type="http://schemas.openxmlformats.org/officeDocument/2006/relationships/image" Target="../media/image26.png"/><Relationship Id="rId18" Type="http://schemas.openxmlformats.org/officeDocument/2006/relationships/image" Target="../media/image27.png"/><Relationship Id="rId19" Type="http://schemas.openxmlformats.org/officeDocument/2006/relationships/image" Target="../media/image28.png"/><Relationship Id="rId20" Type="http://schemas.openxmlformats.org/officeDocument/2006/relationships/image" Target="../media/image29.png"/><Relationship Id="rId21" Type="http://schemas.openxmlformats.org/officeDocument/2006/relationships/image" Target="../media/image3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Relationship Id="rId3" Type="http://schemas.openxmlformats.org/officeDocument/2006/relationships/image" Target="../media/image24.jpeg"/><Relationship Id="rId4" Type="http://schemas.openxmlformats.org/officeDocument/2006/relationships/image" Target="../media/image26.jpeg"/><Relationship Id="rId5" Type="http://schemas.openxmlformats.org/officeDocument/2006/relationships/image" Target="../media/image26.png"/><Relationship Id="rId6" Type="http://schemas.openxmlformats.org/officeDocument/2006/relationships/image" Target="../media/image23.png"/><Relationship Id="rId7" Type="http://schemas.openxmlformats.org/officeDocument/2006/relationships/image" Target="../media/image21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8" Type="http://schemas.openxmlformats.org/officeDocument/2006/relationships/image" Target="../media/image33.jpeg"/><Relationship Id="rId9" Type="http://schemas.openxmlformats.org/officeDocument/2006/relationships/image" Target="../media/image34.jpeg"/><Relationship Id="rId10" Type="http://schemas.openxmlformats.org/officeDocument/2006/relationships/image" Target="../media/image35.jpeg"/><Relationship Id="rId11" Type="http://schemas.openxmlformats.org/officeDocument/2006/relationships/image" Target="../media/image36.jpe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png"/><Relationship Id="rId15" Type="http://schemas.openxmlformats.org/officeDocument/2006/relationships/image" Target="../media/image34.png"/><Relationship Id="rId16" Type="http://schemas.openxmlformats.org/officeDocument/2006/relationships/image" Target="../media/image35.png"/><Relationship Id="rId17" Type="http://schemas.openxmlformats.org/officeDocument/2006/relationships/image" Target="../media/image36.png"/><Relationship Id="rId18" Type="http://schemas.openxmlformats.org/officeDocument/2006/relationships/image" Target="../media/image37.jpeg"/><Relationship Id="rId19" Type="http://schemas.openxmlformats.org/officeDocument/2006/relationships/image" Target="../media/image37.png"/><Relationship Id="rId20" Type="http://schemas.openxmlformats.org/officeDocument/2006/relationships/image" Target="../media/image3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eg"/><Relationship Id="rId3" Type="http://schemas.openxmlformats.org/officeDocument/2006/relationships/image" Target="../media/image38.jpeg"/><Relationship Id="rId4" Type="http://schemas.openxmlformats.org/officeDocument/2006/relationships/image" Target="../media/image32.jpeg"/><Relationship Id="rId5" Type="http://schemas.openxmlformats.org/officeDocument/2006/relationships/image" Target="../media/image35.jpeg"/><Relationship Id="rId6" Type="http://schemas.openxmlformats.org/officeDocument/2006/relationships/image" Target="../media/image31.png"/><Relationship Id="rId7" Type="http://schemas.openxmlformats.org/officeDocument/2006/relationships/image" Target="../media/image3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41.jpeg"/><Relationship Id="rId8" Type="http://schemas.openxmlformats.org/officeDocument/2006/relationships/image" Target="../media/image42.jpeg"/><Relationship Id="rId9" Type="http://schemas.openxmlformats.org/officeDocument/2006/relationships/image" Target="../media/image43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7" Type="http://schemas.openxmlformats.org/officeDocument/2006/relationships/image" Target="../media/image50.jpeg"/><Relationship Id="rId8" Type="http://schemas.openxmlformats.org/officeDocument/2006/relationships/image" Target="../media/image4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7" Type="http://schemas.openxmlformats.org/officeDocument/2006/relationships/image" Target="../media/image53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7" Type="http://schemas.openxmlformats.org/officeDocument/2006/relationships/image" Target="../media/image56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7" Type="http://schemas.openxmlformats.org/officeDocument/2006/relationships/image" Target="../media/image59.jpeg"/><Relationship Id="rId8" Type="http://schemas.openxmlformats.org/officeDocument/2006/relationships/image" Target="../media/image60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Relationship Id="rId4" Type="http://schemas.openxmlformats.org/officeDocument/2006/relationships/image" Target="../media/image57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3.jpeg"/><Relationship Id="rId5" Type="http://schemas.openxmlformats.org/officeDocument/2006/relationships/image" Target="../media/image60.png"/><Relationship Id="rId6" Type="http://schemas.openxmlformats.org/officeDocument/2006/relationships/image" Target="../media/image64.jpeg"/><Relationship Id="rId7" Type="http://schemas.openxmlformats.org/officeDocument/2006/relationships/image" Target="../media/image61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2.png"/><Relationship Id="rId3" Type="http://schemas.openxmlformats.org/officeDocument/2006/relationships/image" Target="../media/image65.jpeg"/><Relationship Id="rId4" Type="http://schemas.openxmlformats.org/officeDocument/2006/relationships/image" Target="../media/image63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6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7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1.png"/><Relationship Id="rId3" Type="http://schemas.openxmlformats.org/officeDocument/2006/relationships/image" Target="../media/image6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1.jpeg"/><Relationship Id="rId3" Type="http://schemas.openxmlformats.org/officeDocument/2006/relationships/image" Target="../media/image72.jpeg"/><Relationship Id="rId4" Type="http://schemas.openxmlformats.org/officeDocument/2006/relationships/image" Target="../media/image73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4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5.jpeg"/><Relationship Id="rId3" Type="http://schemas.openxmlformats.org/officeDocument/2006/relationships/image" Target="../media/image76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7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スライド番号"/>
          <p:cNvSpPr/>
          <p:nvPr>
            <p:ph type="sldNum" sz="quarter" idx="2"/>
          </p:nvPr>
        </p:nvSpPr>
        <p:spPr>
          <a:xfrm>
            <a:off x="6363804" y="9251950"/>
            <a:ext cx="264492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2" name="1、イメージディレクターとは…"/>
          <p:cNvSpPr txBox="1"/>
          <p:nvPr/>
        </p:nvSpPr>
        <p:spPr>
          <a:xfrm>
            <a:off x="2031291" y="4465108"/>
            <a:ext cx="9194008" cy="421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/>
            <a:r>
              <a:t>1、イメージディレクターとは</a:t>
            </a:r>
          </a:p>
          <a:p>
            <a:pPr algn="l"/>
            <a:r>
              <a:t>2、コンセプトワーク</a:t>
            </a:r>
          </a:p>
          <a:p>
            <a:pPr algn="l"/>
            <a:r>
              <a:t>3、パーソナルコーディネート診断™の流れ</a:t>
            </a:r>
          </a:p>
          <a:p>
            <a:pPr algn="l"/>
            <a:r>
              <a:t>4、サービスの作り方</a:t>
            </a:r>
          </a:p>
          <a:p>
            <a:pPr algn="l"/>
            <a:r>
              <a:t>5、メルマガ集客について</a:t>
            </a:r>
          </a:p>
          <a:p>
            <a:pPr algn="l"/>
            <a:r>
              <a:t>6、イメージコンサルの方法</a:t>
            </a:r>
          </a:p>
        </p:txBody>
      </p:sp>
      <p:sp>
        <p:nvSpPr>
          <p:cNvPr id="183" name="プログラム"/>
          <p:cNvSpPr txBox="1"/>
          <p:nvPr/>
        </p:nvSpPr>
        <p:spPr>
          <a:xfrm>
            <a:off x="4952999" y="2190749"/>
            <a:ext cx="30988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/>
            <a:r>
              <a:t>プログラム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スクリーンショット 2016-12-12 7.42.34.png" descr="スクリーンショット 2016-12-12 7.42.34.png"/>
          <p:cNvPicPr>
            <a:picLocks noChangeAspect="1"/>
          </p:cNvPicPr>
          <p:nvPr/>
        </p:nvPicPr>
        <p:blipFill>
          <a:blip r:embed="rId2">
            <a:alphaModFix amt="27685"/>
            <a:extLst/>
          </a:blip>
          <a:stretch>
            <a:fillRect/>
          </a:stretch>
        </p:blipFill>
        <p:spPr>
          <a:xfrm>
            <a:off x="2637129" y="4258733"/>
            <a:ext cx="7730542" cy="4035907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8" name="3、Aさんがパーソナルコーディネート診断を 受けるとどんな状態になりますか？"/>
          <p:cNvSpPr txBox="1"/>
          <p:nvPr/>
        </p:nvSpPr>
        <p:spPr>
          <a:xfrm>
            <a:off x="1804937" y="2514600"/>
            <a:ext cx="9394926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3、Aさんがパーソナルコーディネート診断を</a:t>
            </a:r>
            <a:br/>
            <a:r>
              <a:t>受けるとどんな状態になりますか？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1" name="3、パーソナルコーディネート診断の流れ"/>
          <p:cNvSpPr txBox="1"/>
          <p:nvPr/>
        </p:nvSpPr>
        <p:spPr>
          <a:xfrm>
            <a:off x="533052" y="3740150"/>
            <a:ext cx="11938696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3、パーソナルコーディネート診断の流れ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4" name="①好きなコーデのセレクト…"/>
          <p:cNvSpPr txBox="1"/>
          <p:nvPr/>
        </p:nvSpPr>
        <p:spPr>
          <a:xfrm>
            <a:off x="892373" y="1020233"/>
            <a:ext cx="11220054" cy="131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①好きなコーデのセレクト</a:t>
            </a:r>
          </a:p>
          <a:p>
            <a:pPr algn="l"/>
          </a:p>
          <a:p>
            <a:pPr algn="l"/>
            <a:r>
              <a:t>②ライン別簡易診断</a:t>
            </a:r>
          </a:p>
          <a:p>
            <a:pPr algn="l"/>
          </a:p>
          <a:p>
            <a:pPr algn="l"/>
            <a:r>
              <a:t>③似合うと好きをマッチング</a:t>
            </a:r>
          </a:p>
          <a:p>
            <a:pPr algn="l"/>
            <a:r>
              <a:t>アイテム</a:t>
            </a:r>
          </a:p>
          <a:p>
            <a:pPr algn="l"/>
            <a:r>
              <a:t>素材　　　　　</a:t>
            </a:r>
          </a:p>
          <a:p>
            <a:pPr algn="l"/>
          </a:p>
          <a:p>
            <a:pPr algn="l"/>
            <a:r>
              <a:t>④サイトや雑誌から旬なコーディネートを提案する</a:t>
            </a:r>
          </a:p>
          <a:p>
            <a:pPr algn="l"/>
          </a:p>
          <a:p>
            <a:pPr algn="l"/>
            <a:r>
              <a:t>⑤購入ショップの提案　お買い物計画</a:t>
            </a:r>
          </a:p>
          <a:p>
            <a:pPr algn="l"/>
          </a:p>
          <a:p>
            <a:pPr algn="l"/>
          </a:p>
          <a:p>
            <a:pPr algn="l"/>
          </a:p>
          <a:p>
            <a:pPr algn="l"/>
          </a:p>
          <a:p>
            <a:pPr algn="l"/>
          </a:p>
          <a:p>
            <a:pPr algn="l"/>
          </a:p>
          <a:p>
            <a:pPr algn="l"/>
          </a:p>
        </p:txBody>
      </p:sp>
      <p:pic>
        <p:nvPicPr>
          <p:cNvPr id="235" name="UNADJUSTEDNONRAW_thumb_7ed.jpg" descr="UNADJUSTEDNONRAW_thumb_7ed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4160"/>
          <a:stretch>
            <a:fillRect/>
          </a:stretch>
        </p:blipFill>
        <p:spPr>
          <a:xfrm>
            <a:off x="7452338" y="4679615"/>
            <a:ext cx="2581888" cy="1468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UNADJUSTEDNONRAW_thumb_873.jpg" descr="UNADJUSTEDNONRAW_thumb_87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80600" y="2965073"/>
            <a:ext cx="2147264" cy="1610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スクリーンショット 2016-12-13 17.52.36.jpg" descr="スクリーンショット 2016-12-13 17.52.36.jpg"/>
          <p:cNvPicPr>
            <a:picLocks noChangeAspect="1"/>
          </p:cNvPicPr>
          <p:nvPr/>
        </p:nvPicPr>
        <p:blipFill>
          <a:blip r:embed="rId4">
            <a:extLst/>
          </a:blip>
          <a:srcRect l="2190" t="0" r="0" b="0"/>
          <a:stretch>
            <a:fillRect/>
          </a:stretch>
        </p:blipFill>
        <p:spPr>
          <a:xfrm>
            <a:off x="6895940" y="1655531"/>
            <a:ext cx="2581774" cy="1905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スクリーンショット 2016-12-13 17.51.48.jpg" descr="スクリーンショット 2016-12-13 17.51.48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72916" y="473989"/>
            <a:ext cx="2289084" cy="1726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1" name="AD710F29-7F98-4971-98C0-FCFC09365ADF.JPG" descr="AD710F29-7F98-4971-98C0-FCFC09365ADF.JPG"/>
          <p:cNvPicPr>
            <a:picLocks noChangeAspect="1"/>
          </p:cNvPicPr>
          <p:nvPr/>
        </p:nvPicPr>
        <p:blipFill>
          <a:blip r:embed="rId2">
            <a:alphaModFix amt="16406"/>
            <a:extLst/>
          </a:blip>
          <a:stretch>
            <a:fillRect/>
          </a:stretch>
        </p:blipFill>
        <p:spPr>
          <a:xfrm>
            <a:off x="2887016" y="1805974"/>
            <a:ext cx="7565930" cy="5114568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好きなコーデを2〜3選んでもらう！"/>
          <p:cNvSpPr txBox="1"/>
          <p:nvPr/>
        </p:nvSpPr>
        <p:spPr>
          <a:xfrm>
            <a:off x="2518138" y="7540145"/>
            <a:ext cx="7540229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好きなコーデを2〜3選んでもらう！</a:t>
            </a:r>
          </a:p>
        </p:txBody>
      </p:sp>
      <p:sp>
        <p:nvSpPr>
          <p:cNvPr id="243" name="①好きなコーデのセレクト"/>
          <p:cNvSpPr txBox="1"/>
          <p:nvPr/>
        </p:nvSpPr>
        <p:spPr>
          <a:xfrm>
            <a:off x="620183" y="660399"/>
            <a:ext cx="621030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①好きなコーデのセレクト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スライド番号"/>
          <p:cNvSpPr/>
          <p:nvPr>
            <p:ph type="sldNum" sz="quarter" idx="2"/>
          </p:nvPr>
        </p:nvSpPr>
        <p:spPr>
          <a:xfrm>
            <a:off x="6288252" y="9251950"/>
            <a:ext cx="415596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6" name="②ライン別簡易診断方法"/>
          <p:cNvSpPr txBox="1"/>
          <p:nvPr/>
        </p:nvSpPr>
        <p:spPr>
          <a:xfrm>
            <a:off x="1255183" y="414866"/>
            <a:ext cx="8836159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000"/>
            </a:lvl1pPr>
          </a:lstStyle>
          <a:p>
            <a:pPr/>
            <a:r>
              <a:t>②ライン別簡易診断方法</a:t>
            </a:r>
          </a:p>
        </p:txBody>
      </p:sp>
      <p:sp>
        <p:nvSpPr>
          <p:cNvPr id="247" name="たった5つの質問！"/>
          <p:cNvSpPr txBox="1"/>
          <p:nvPr/>
        </p:nvSpPr>
        <p:spPr>
          <a:xfrm>
            <a:off x="4620683" y="1481666"/>
            <a:ext cx="449381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たった5つの質問！</a:t>
            </a:r>
          </a:p>
        </p:txBody>
      </p:sp>
      <p:sp>
        <p:nvSpPr>
          <p:cNvPr id="248" name="C"/>
          <p:cNvSpPr txBox="1"/>
          <p:nvPr/>
        </p:nvSpPr>
        <p:spPr>
          <a:xfrm>
            <a:off x="10267190" y="5608499"/>
            <a:ext cx="293620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/>
            <a:r>
              <a:t>C</a:t>
            </a:r>
          </a:p>
        </p:txBody>
      </p:sp>
      <p:sp>
        <p:nvSpPr>
          <p:cNvPr id="249" name="1、からだは全体的に…"/>
          <p:cNvSpPr txBox="1"/>
          <p:nvPr/>
        </p:nvSpPr>
        <p:spPr>
          <a:xfrm>
            <a:off x="387468" y="2623999"/>
            <a:ext cx="12229865" cy="596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200"/>
            </a:pPr>
            <a:r>
              <a:t>1、からだは全体的に</a:t>
            </a:r>
          </a:p>
          <a:p>
            <a:pPr algn="l">
              <a:defRPr sz="2200"/>
            </a:pPr>
            <a:r>
              <a:t>　A、厚みがある　　　　B、薄い　　　　C、骨格がしっかりして骨太い</a:t>
            </a:r>
          </a:p>
          <a:p>
            <a:pPr algn="l">
              <a:defRPr sz="2200"/>
            </a:pPr>
          </a:p>
          <a:p>
            <a:pPr algn="l">
              <a:defRPr sz="2200"/>
            </a:pPr>
            <a:r>
              <a:t>2、からだのボリュームは？</a:t>
            </a:r>
          </a:p>
          <a:p>
            <a:pPr algn="l">
              <a:defRPr sz="2200"/>
            </a:pPr>
            <a:r>
              <a:t>　A、上半身にボリュームがある　　B、下半身にボリュームがある　　C、どちらでもない</a:t>
            </a:r>
          </a:p>
          <a:p>
            <a:pPr algn="l">
              <a:defRPr sz="2200"/>
            </a:pPr>
          </a:p>
          <a:p>
            <a:pPr algn="l">
              <a:defRPr sz="2200"/>
            </a:pPr>
            <a:r>
              <a:t>3、手足は？</a:t>
            </a:r>
          </a:p>
          <a:p>
            <a:pPr algn="l">
              <a:defRPr sz="2200"/>
            </a:pPr>
            <a:r>
              <a:t>　A、手のひら、足の甲が厚い　　B 、手のひら、足の甲が薄い　　C、手足の関節や筋が目立つ</a:t>
            </a:r>
            <a:br/>
          </a:p>
          <a:p>
            <a:pPr algn="l">
              <a:defRPr sz="2200"/>
            </a:pPr>
            <a:r>
              <a:t>4、首は？</a:t>
            </a:r>
          </a:p>
          <a:p>
            <a:pPr algn="l">
              <a:defRPr sz="2200"/>
            </a:pPr>
            <a:r>
              <a:t>　A、短め　　　　B、長め　　　　C、筋張っている</a:t>
            </a:r>
          </a:p>
          <a:p>
            <a:pPr algn="l">
              <a:defRPr sz="2200"/>
            </a:pPr>
          </a:p>
          <a:p>
            <a:pPr algn="l">
              <a:defRPr sz="2200"/>
            </a:pPr>
            <a:r>
              <a:t>5、鎖骨は</a:t>
            </a:r>
          </a:p>
          <a:p>
            <a:pPr algn="l">
              <a:defRPr sz="2200"/>
            </a:pPr>
            <a:r>
              <a:t>　A、目立たない　　　B、目立つ　　　C、鎖骨の骨がしっかり浮き出ている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2" name="スクリーンショット 2017-02-05 11.33.54.png" descr="スクリーンショット 2017-02-05 11.33.54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5260"/>
          <a:stretch>
            <a:fillRect/>
          </a:stretch>
        </p:blipFill>
        <p:spPr>
          <a:xfrm>
            <a:off x="835818" y="546100"/>
            <a:ext cx="11333323" cy="81056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5" name="スクリーンショット 2017-01-17 12.45.17.jpg" descr="スクリーンショット 2017-01-17 12.45.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9026" y="3530600"/>
            <a:ext cx="9986748" cy="22517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8" name="スクリーンショット 2016-12-15 18.38.11.png" descr="スクリーンショット 2016-12-15 18.38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06871" y="251883"/>
            <a:ext cx="6427175" cy="4043588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シンプル…"/>
          <p:cNvSpPr txBox="1"/>
          <p:nvPr/>
        </p:nvSpPr>
        <p:spPr>
          <a:xfrm>
            <a:off x="3145510" y="4697826"/>
            <a:ext cx="1216622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t>シンプル</a:t>
            </a:r>
          </a:p>
          <a:p>
            <a:pPr>
              <a:defRPr sz="2000"/>
            </a:pPr>
            <a:r>
              <a:t>シャープ</a:t>
            </a:r>
          </a:p>
          <a:p>
            <a:pPr>
              <a:defRPr sz="2000"/>
            </a:pPr>
            <a:r>
              <a:t>直線的</a:t>
            </a:r>
          </a:p>
          <a:p>
            <a:pPr>
              <a:defRPr sz="2000"/>
            </a:pPr>
            <a:r>
              <a:t>高級感</a:t>
            </a:r>
          </a:p>
        </p:txBody>
      </p:sp>
      <p:sp>
        <p:nvSpPr>
          <p:cNvPr id="260" name="エレガント…"/>
          <p:cNvSpPr txBox="1"/>
          <p:nvPr/>
        </p:nvSpPr>
        <p:spPr>
          <a:xfrm>
            <a:off x="5795577" y="4566064"/>
            <a:ext cx="147062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t>エレガント</a:t>
            </a:r>
          </a:p>
          <a:p>
            <a:pPr>
              <a:defRPr sz="2000"/>
            </a:pPr>
            <a:r>
              <a:t>丸み</a:t>
            </a:r>
          </a:p>
          <a:p>
            <a:pPr>
              <a:defRPr sz="2000"/>
            </a:pPr>
            <a:r>
              <a:t>柔らかい</a:t>
            </a:r>
          </a:p>
          <a:p>
            <a:pPr>
              <a:defRPr sz="2000"/>
            </a:pPr>
            <a:r>
              <a:t>華やぎ</a:t>
            </a:r>
          </a:p>
        </p:txBody>
      </p:sp>
      <p:sp>
        <p:nvSpPr>
          <p:cNvPr id="261" name="カジュアル…"/>
          <p:cNvSpPr txBox="1"/>
          <p:nvPr/>
        </p:nvSpPr>
        <p:spPr>
          <a:xfrm>
            <a:off x="8346030" y="4742193"/>
            <a:ext cx="163830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t>カジュアル</a:t>
            </a:r>
          </a:p>
          <a:p>
            <a:pPr>
              <a:defRPr sz="2000"/>
            </a:pPr>
            <a:r>
              <a:t>自然</a:t>
            </a:r>
          </a:p>
          <a:p>
            <a:pPr>
              <a:defRPr sz="2000"/>
            </a:pPr>
            <a:r>
              <a:t>リラックス</a:t>
            </a:r>
          </a:p>
          <a:p>
            <a:pPr>
              <a:defRPr sz="2000"/>
            </a:pPr>
            <a:r>
              <a:t>ボーイッシュ</a:t>
            </a:r>
          </a:p>
        </p:txBody>
      </p:sp>
      <p:pic>
        <p:nvPicPr>
          <p:cNvPr id="262" name="196B5E16-AB47-4490-B44D-3F1D8FB669AE.JPG" descr="196B5E16-AB47-4490-B44D-3F1D8FB669AE.JPG"/>
          <p:cNvPicPr>
            <a:picLocks noChangeAspect="1"/>
          </p:cNvPicPr>
          <p:nvPr/>
        </p:nvPicPr>
        <p:blipFill>
          <a:blip r:embed="rId3">
            <a:alphaModFix amt="71667"/>
            <a:extLst/>
          </a:blip>
          <a:srcRect l="4436" t="0" r="49380" b="64985"/>
          <a:stretch>
            <a:fillRect/>
          </a:stretch>
        </p:blipFill>
        <p:spPr>
          <a:xfrm>
            <a:off x="4942088" y="6399323"/>
            <a:ext cx="2869313" cy="1975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EACB2E7A-27E9-40FE-AA52-3E4283D2F16E.JPG" descr="EACB2E7A-27E9-40FE-AA52-3E4283D2F16E.JPG"/>
          <p:cNvPicPr>
            <a:picLocks noChangeAspect="1"/>
          </p:cNvPicPr>
          <p:nvPr/>
        </p:nvPicPr>
        <p:blipFill>
          <a:blip r:embed="rId4">
            <a:alphaModFix amt="59880"/>
            <a:extLst/>
          </a:blip>
          <a:srcRect l="0" t="0" r="27358" b="60315"/>
          <a:stretch>
            <a:fillRect/>
          </a:stretch>
        </p:blipFill>
        <p:spPr>
          <a:xfrm>
            <a:off x="1509657" y="6531085"/>
            <a:ext cx="2869597" cy="1843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196B5E16-AB47-4490-B44D-3F1D8FB669AE.JPG" descr="196B5E16-AB47-4490-B44D-3F1D8FB669AE.JPG"/>
          <p:cNvPicPr>
            <a:picLocks noChangeAspect="1"/>
          </p:cNvPicPr>
          <p:nvPr/>
        </p:nvPicPr>
        <p:blipFill>
          <a:blip r:embed="rId3">
            <a:alphaModFix amt="71667"/>
            <a:extLst/>
          </a:blip>
          <a:srcRect l="53358" t="2646" r="2797" b="66592"/>
          <a:stretch>
            <a:fillRect/>
          </a:stretch>
        </p:blipFill>
        <p:spPr>
          <a:xfrm>
            <a:off x="8346031" y="6571285"/>
            <a:ext cx="2699694" cy="1719868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RealCoordinate P1,2                        P3,4                             P5,6"/>
          <p:cNvSpPr txBox="1"/>
          <p:nvPr/>
        </p:nvSpPr>
        <p:spPr>
          <a:xfrm>
            <a:off x="1319040" y="8628447"/>
            <a:ext cx="12522383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000"/>
            </a:lvl1pPr>
          </a:lstStyle>
          <a:p>
            <a:pPr/>
            <a:r>
              <a:t>RealCoordinate P1,2                        P3,4                             P5,6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角丸四角形"/>
          <p:cNvSpPr/>
          <p:nvPr/>
        </p:nvSpPr>
        <p:spPr>
          <a:xfrm>
            <a:off x="112269" y="1535677"/>
            <a:ext cx="3845262" cy="7703661"/>
          </a:xfrm>
          <a:prstGeom prst="roundRect">
            <a:avLst>
              <a:gd name="adj" fmla="val 12504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68" name="角丸四角形"/>
          <p:cNvSpPr/>
          <p:nvPr/>
        </p:nvSpPr>
        <p:spPr>
          <a:xfrm>
            <a:off x="4461644" y="1553485"/>
            <a:ext cx="3905255" cy="7668045"/>
          </a:xfrm>
          <a:prstGeom prst="roundRect">
            <a:avLst>
              <a:gd name="adj" fmla="val 14197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69" name="角丸四角形"/>
          <p:cNvSpPr/>
          <p:nvPr/>
        </p:nvSpPr>
        <p:spPr>
          <a:xfrm>
            <a:off x="8871012" y="1553485"/>
            <a:ext cx="3939061" cy="7619896"/>
          </a:xfrm>
          <a:prstGeom prst="roundRect">
            <a:avLst>
              <a:gd name="adj" fmla="val 14326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70" name="Iライン"/>
          <p:cNvSpPr txBox="1"/>
          <p:nvPr/>
        </p:nvSpPr>
        <p:spPr>
          <a:xfrm>
            <a:off x="1465290" y="1880114"/>
            <a:ext cx="113921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300"/>
            </a:lvl1pPr>
          </a:lstStyle>
          <a:p>
            <a:pPr/>
            <a:r>
              <a:t>Iライン</a:t>
            </a:r>
          </a:p>
        </p:txBody>
      </p:sp>
      <p:sp>
        <p:nvSpPr>
          <p:cNvPr id="271" name="Xライン"/>
          <p:cNvSpPr txBox="1"/>
          <p:nvPr/>
        </p:nvSpPr>
        <p:spPr>
          <a:xfrm>
            <a:off x="5773269" y="1880114"/>
            <a:ext cx="12034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300"/>
            </a:lvl1pPr>
          </a:lstStyle>
          <a:p>
            <a:pPr/>
            <a:r>
              <a:t>Xライン</a:t>
            </a:r>
          </a:p>
        </p:txBody>
      </p:sp>
      <p:sp>
        <p:nvSpPr>
          <p:cNvPr id="272" name="Yライン"/>
          <p:cNvSpPr txBox="1"/>
          <p:nvPr/>
        </p:nvSpPr>
        <p:spPr>
          <a:xfrm>
            <a:off x="10251116" y="1880114"/>
            <a:ext cx="119569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300"/>
            </a:lvl1pPr>
          </a:lstStyle>
          <a:p>
            <a:pPr/>
            <a:r>
              <a:t>Yライン</a:t>
            </a:r>
          </a:p>
        </p:txBody>
      </p:sp>
      <p:sp>
        <p:nvSpPr>
          <p:cNvPr id="273" name="四角形"/>
          <p:cNvSpPr/>
          <p:nvPr/>
        </p:nvSpPr>
        <p:spPr>
          <a:xfrm>
            <a:off x="1480152" y="3984459"/>
            <a:ext cx="1124357" cy="225239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74" name="四角形"/>
          <p:cNvSpPr/>
          <p:nvPr/>
        </p:nvSpPr>
        <p:spPr>
          <a:xfrm>
            <a:off x="1619367" y="6129866"/>
            <a:ext cx="307918" cy="172263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75" name="四角形"/>
          <p:cNvSpPr/>
          <p:nvPr/>
        </p:nvSpPr>
        <p:spPr>
          <a:xfrm>
            <a:off x="2152767" y="6129866"/>
            <a:ext cx="307918" cy="172263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76" name="楕円"/>
          <p:cNvSpPr/>
          <p:nvPr/>
        </p:nvSpPr>
        <p:spPr>
          <a:xfrm>
            <a:off x="1728545" y="3099858"/>
            <a:ext cx="612710" cy="66780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77" name="三角形"/>
          <p:cNvSpPr/>
          <p:nvPr/>
        </p:nvSpPr>
        <p:spPr>
          <a:xfrm flipH="1" rot="10800000">
            <a:off x="5809358" y="3969510"/>
            <a:ext cx="998869" cy="1814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78" name="三角形"/>
          <p:cNvSpPr/>
          <p:nvPr/>
        </p:nvSpPr>
        <p:spPr>
          <a:xfrm>
            <a:off x="5345609" y="4961927"/>
            <a:ext cx="1926366" cy="16218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79" name="四角形"/>
          <p:cNvSpPr/>
          <p:nvPr/>
        </p:nvSpPr>
        <p:spPr>
          <a:xfrm>
            <a:off x="5893260" y="6269486"/>
            <a:ext cx="307918" cy="172263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80" name="四角形"/>
          <p:cNvSpPr/>
          <p:nvPr/>
        </p:nvSpPr>
        <p:spPr>
          <a:xfrm>
            <a:off x="6423890" y="6273800"/>
            <a:ext cx="307918" cy="172263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81" name="楕円"/>
          <p:cNvSpPr/>
          <p:nvPr/>
        </p:nvSpPr>
        <p:spPr>
          <a:xfrm>
            <a:off x="6002438" y="3095544"/>
            <a:ext cx="612710" cy="66781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82" name="三角形"/>
          <p:cNvSpPr/>
          <p:nvPr/>
        </p:nvSpPr>
        <p:spPr>
          <a:xfrm flipH="1" rot="10800000">
            <a:off x="10013077" y="3881886"/>
            <a:ext cx="1654932" cy="2457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83" name="三角形"/>
          <p:cNvSpPr/>
          <p:nvPr/>
        </p:nvSpPr>
        <p:spPr>
          <a:xfrm>
            <a:off x="10341108" y="4830462"/>
            <a:ext cx="998869" cy="14977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84" name="四角形"/>
          <p:cNvSpPr/>
          <p:nvPr/>
        </p:nvSpPr>
        <p:spPr>
          <a:xfrm>
            <a:off x="10425009" y="6277952"/>
            <a:ext cx="307919" cy="172263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85" name="四角形"/>
          <p:cNvSpPr/>
          <p:nvPr/>
        </p:nvSpPr>
        <p:spPr>
          <a:xfrm>
            <a:off x="10955639" y="6282266"/>
            <a:ext cx="307919" cy="172263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86" name="楕円"/>
          <p:cNvSpPr/>
          <p:nvPr/>
        </p:nvSpPr>
        <p:spPr>
          <a:xfrm>
            <a:off x="10534188" y="3104011"/>
            <a:ext cx="612709" cy="66781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87" name="スライド番号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8" name="スクリーンショット 2016-12-29 14.42.52.jpg" descr="スクリーンショット 2016-12-29 14.42.52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220"/>
          <a:stretch>
            <a:fillRect/>
          </a:stretch>
        </p:blipFill>
        <p:spPr>
          <a:xfrm>
            <a:off x="0" y="290386"/>
            <a:ext cx="13004800" cy="89269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1" name="③似合うと好きをマッチング…"/>
          <p:cNvSpPr txBox="1"/>
          <p:nvPr/>
        </p:nvSpPr>
        <p:spPr>
          <a:xfrm>
            <a:off x="2209849" y="2565400"/>
            <a:ext cx="8585102" cy="269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③似合うと好きをマッチング</a:t>
            </a:r>
          </a:p>
          <a:p>
            <a:pPr>
              <a:defRPr sz="5000"/>
            </a:pPr>
            <a:r>
              <a:t>『アイテム』</a:t>
            </a:r>
          </a:p>
          <a:p>
            <a:pPr algn="l"/>
            <a:r>
              <a:t>　　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スライド番号"/>
          <p:cNvSpPr/>
          <p:nvPr>
            <p:ph type="sldNum" sz="quarter" idx="2"/>
          </p:nvPr>
        </p:nvSpPr>
        <p:spPr>
          <a:xfrm>
            <a:off x="6363804" y="9251950"/>
            <a:ext cx="264492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6" name="1、イメージディレクターとは？"/>
          <p:cNvSpPr txBox="1"/>
          <p:nvPr/>
        </p:nvSpPr>
        <p:spPr>
          <a:xfrm>
            <a:off x="1803052" y="3841750"/>
            <a:ext cx="9398696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1、イメージディレクターとは？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4" name="Iライン"/>
          <p:cNvSpPr txBox="1"/>
          <p:nvPr/>
        </p:nvSpPr>
        <p:spPr>
          <a:xfrm>
            <a:off x="756141" y="965714"/>
            <a:ext cx="113921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300"/>
            </a:lvl1pPr>
          </a:lstStyle>
          <a:p>
            <a:pPr/>
            <a:r>
              <a:t>Iライン</a:t>
            </a:r>
          </a:p>
        </p:txBody>
      </p:sp>
      <p:pic>
        <p:nvPicPr>
          <p:cNvPr id="295" name="スクリーンショット 2016-11-08 0.41.53.png" descr="スクリーンショット 2016-11-08 0.41.53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133"/>
          <a:stretch>
            <a:fillRect/>
          </a:stretch>
        </p:blipFill>
        <p:spPr>
          <a:xfrm>
            <a:off x="319010" y="2288272"/>
            <a:ext cx="1369908" cy="1377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スクリーンショット 2016-11-08 0.57.07.png" descr="スクリーンショット 2016-11-08 0.57.0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89306" y="6768430"/>
            <a:ext cx="1271831" cy="2695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スクリーンショット 2016-11-08 0.58.00.png" descr="スクリーンショット 2016-11-08 0.58.00.png"/>
          <p:cNvPicPr>
            <a:picLocks noChangeAspect="1"/>
          </p:cNvPicPr>
          <p:nvPr/>
        </p:nvPicPr>
        <p:blipFill>
          <a:blip r:embed="rId4">
            <a:extLst/>
          </a:blip>
          <a:srcRect l="0" t="0" r="5805" b="0"/>
          <a:stretch>
            <a:fillRect/>
          </a:stretch>
        </p:blipFill>
        <p:spPr>
          <a:xfrm>
            <a:off x="3021630" y="4066443"/>
            <a:ext cx="1839427" cy="1937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スクリーンショット 2016-11-08 0.59.11.png" descr="スクリーンショット 2016-11-08 0.59.11.png"/>
          <p:cNvPicPr>
            <a:picLocks noChangeAspect="1"/>
          </p:cNvPicPr>
          <p:nvPr/>
        </p:nvPicPr>
        <p:blipFill>
          <a:blip r:embed="rId5">
            <a:extLst/>
          </a:blip>
          <a:srcRect l="1598" t="0" r="6427" b="0"/>
          <a:stretch>
            <a:fillRect/>
          </a:stretch>
        </p:blipFill>
        <p:spPr>
          <a:xfrm>
            <a:off x="3429475" y="612740"/>
            <a:ext cx="1948007" cy="2256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スクリーンショット 2016-11-08 1.01.57.png" descr="スクリーンショット 2016-11-08 1.01.57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66668" y="3643095"/>
            <a:ext cx="1787728" cy="1937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スクリーンショット 2016-11-08 11.50.09.jpg" descr="スクリーンショット 2016-11-08 11.50.09.jpg"/>
          <p:cNvPicPr>
            <a:picLocks noChangeAspect="1"/>
          </p:cNvPicPr>
          <p:nvPr/>
        </p:nvPicPr>
        <p:blipFill>
          <a:blip r:embed="rId7">
            <a:extLst/>
          </a:blip>
          <a:srcRect l="14762" t="0" r="14762" b="0"/>
          <a:stretch>
            <a:fillRect/>
          </a:stretch>
        </p:blipFill>
        <p:spPr>
          <a:xfrm>
            <a:off x="579421" y="6539697"/>
            <a:ext cx="1492658" cy="2679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スクリーンショット 2016-11-08 11.52.39.jpg" descr="スクリーンショット 2016-11-08 11.52.39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937313" y="908020"/>
            <a:ext cx="1932889" cy="210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スクリーンショット 2016-11-08 12.04.08.jpg" descr="スクリーンショット 2016-11-08 12.04.08.jpg"/>
          <p:cNvPicPr>
            <a:picLocks noChangeAspect="1"/>
          </p:cNvPicPr>
          <p:nvPr/>
        </p:nvPicPr>
        <p:blipFill>
          <a:blip r:embed="rId9">
            <a:extLst/>
          </a:blip>
          <a:srcRect l="24674" t="0" r="17768" b="0"/>
          <a:stretch>
            <a:fillRect/>
          </a:stretch>
        </p:blipFill>
        <p:spPr>
          <a:xfrm>
            <a:off x="5097170" y="6354760"/>
            <a:ext cx="1146741" cy="2695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スクリーンショット 2016-11-08 0.54.09.png" descr="スクリーンショット 2016-11-08 0.54.09.png"/>
          <p:cNvPicPr>
            <a:picLocks noChangeAspect="1"/>
          </p:cNvPicPr>
          <p:nvPr/>
        </p:nvPicPr>
        <p:blipFill>
          <a:blip r:embed="rId10">
            <a:extLst/>
          </a:blip>
          <a:srcRect l="14942" t="10134" r="14942" b="0"/>
          <a:stretch>
            <a:fillRect/>
          </a:stretch>
        </p:blipFill>
        <p:spPr>
          <a:xfrm>
            <a:off x="9259301" y="543953"/>
            <a:ext cx="1253619" cy="3066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スクリーンショット 2016-11-12 15.20.26.jpg" descr="スクリーンショット 2016-11-12 15.20.26.jpg"/>
          <p:cNvPicPr>
            <a:picLocks noChangeAspect="1"/>
          </p:cNvPicPr>
          <p:nvPr/>
        </p:nvPicPr>
        <p:blipFill>
          <a:blip r:embed="rId11">
            <a:extLst/>
          </a:blip>
          <a:srcRect l="12155" t="0" r="3908" b="0"/>
          <a:stretch>
            <a:fillRect/>
          </a:stretch>
        </p:blipFill>
        <p:spPr>
          <a:xfrm>
            <a:off x="7297135" y="6234507"/>
            <a:ext cx="1270268" cy="2935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スクリーンショット 2016-11-20 10.37.14.png" descr="スクリーンショット 2016-11-20 10.37.14.png"/>
          <p:cNvPicPr>
            <a:picLocks noChangeAspect="1"/>
          </p:cNvPicPr>
          <p:nvPr/>
        </p:nvPicPr>
        <p:blipFill>
          <a:blip r:embed="rId12">
            <a:extLst/>
          </a:blip>
          <a:srcRect l="0" t="0" r="0" b="0"/>
          <a:stretch>
            <a:fillRect/>
          </a:stretch>
        </p:blipFill>
        <p:spPr>
          <a:xfrm>
            <a:off x="1773562" y="1736328"/>
            <a:ext cx="1370013" cy="1565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スクリーンショット 2016-12-14 1.01.33.png" descr="スクリーンショット 2016-12-14 1.01.33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81566" y="4151027"/>
            <a:ext cx="2033435" cy="1768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スクリーンショット 2016-12-14 1.08.29.png" descr="スクリーンショット 2016-12-14 1.08.29.png"/>
          <p:cNvPicPr>
            <a:picLocks noChangeAspect="1"/>
          </p:cNvPicPr>
          <p:nvPr/>
        </p:nvPicPr>
        <p:blipFill>
          <a:blip r:embed="rId14">
            <a:extLst/>
          </a:blip>
          <a:srcRect l="0" t="0" r="0" b="0"/>
          <a:stretch>
            <a:fillRect/>
          </a:stretch>
        </p:blipFill>
        <p:spPr>
          <a:xfrm>
            <a:off x="10893776" y="5805419"/>
            <a:ext cx="1932969" cy="3150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スクリーンショット 2016-12-14 1.10.40.png" descr="スクリーンショット 2016-12-14 1.10.40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0886236" y="499701"/>
            <a:ext cx="1947863" cy="2918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スクリーンショット 2016-12-14 1.15.18.png" descr="スクリーンショット 2016-12-14 1.15.18.png"/>
          <p:cNvPicPr>
            <a:picLocks noChangeAspect="1"/>
          </p:cNvPicPr>
          <p:nvPr/>
        </p:nvPicPr>
        <p:blipFill>
          <a:blip r:embed="rId16">
            <a:extLst/>
          </a:blip>
          <a:srcRect l="15280" t="3104" r="15280" b="3104"/>
          <a:stretch>
            <a:fillRect/>
          </a:stretch>
        </p:blipFill>
        <p:spPr>
          <a:xfrm>
            <a:off x="7795482" y="3226379"/>
            <a:ext cx="1090542" cy="2791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スクリーンショット 2016-12-14 2.25.35.png" descr="スクリーンショット 2016-12-14 2.25.35.png"/>
          <p:cNvPicPr>
            <a:picLocks noChangeAspect="1"/>
          </p:cNvPicPr>
          <p:nvPr/>
        </p:nvPicPr>
        <p:blipFill>
          <a:blip r:embed="rId17">
            <a:extLst/>
          </a:blip>
          <a:srcRect l="0" t="0" r="5821" b="0"/>
          <a:stretch>
            <a:fillRect/>
          </a:stretch>
        </p:blipFill>
        <p:spPr>
          <a:xfrm>
            <a:off x="9268844" y="4176088"/>
            <a:ext cx="1535358" cy="27910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3" name="Iライン"/>
          <p:cNvSpPr txBox="1"/>
          <p:nvPr/>
        </p:nvSpPr>
        <p:spPr>
          <a:xfrm>
            <a:off x="10995450" y="323850"/>
            <a:ext cx="1410966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Iライン</a:t>
            </a:r>
          </a:p>
        </p:txBody>
      </p:sp>
      <p:pic>
        <p:nvPicPr>
          <p:cNvPr id="314" name="スクリーンショット 2016-11-08 0.59.11.png" descr="スクリーンショット 2016-11-08 0.59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5883" y="1465327"/>
            <a:ext cx="2779027" cy="2960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スクリーンショット 2016-11-08 1.01.57.png" descr="スクリーンショット 2016-11-08 1.01.5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95099" y="1485953"/>
            <a:ext cx="2693602" cy="2919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スクリーンショット 2016-11-08 11.52.39.jpg" descr="スクリーンショット 2016-11-08 11.52.39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70400" y="1465327"/>
            <a:ext cx="2722812" cy="2960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スクリーンショット 2016-11-08 0.57.07.png" descr="スクリーンショット 2016-11-08 0.57.0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92275" y="5346030"/>
            <a:ext cx="1746243" cy="3701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スクリーンショット 2016-11-08 12.04.08.jpg" descr="スクリーンショット 2016-11-08 12.04.08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40994" y="5354764"/>
            <a:ext cx="2722812" cy="3683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スクリーンショット 2016-11-12 15.54.16.jpg" descr="スクリーンショット 2016-11-12 15.54.16.jpg"/>
          <p:cNvPicPr>
            <a:picLocks noChangeAspect="1"/>
          </p:cNvPicPr>
          <p:nvPr/>
        </p:nvPicPr>
        <p:blipFill>
          <a:blip r:embed="rId7">
            <a:extLst/>
          </a:blip>
          <a:srcRect l="0" t="0" r="8124" b="0"/>
          <a:stretch>
            <a:fillRect/>
          </a:stretch>
        </p:blipFill>
        <p:spPr>
          <a:xfrm>
            <a:off x="9704054" y="5188479"/>
            <a:ext cx="2275492" cy="40163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Xライン"/>
          <p:cNvSpPr txBox="1"/>
          <p:nvPr/>
        </p:nvSpPr>
        <p:spPr>
          <a:xfrm>
            <a:off x="700231" y="956410"/>
            <a:ext cx="120340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300"/>
            </a:lvl1pPr>
          </a:lstStyle>
          <a:p>
            <a:pPr/>
            <a:r>
              <a:t>Xライン</a:t>
            </a:r>
          </a:p>
        </p:txBody>
      </p:sp>
      <p:pic>
        <p:nvPicPr>
          <p:cNvPr id="322" name="スクリーンショット 2016-11-08 0.40.38.png" descr="スクリーンショット 2016-11-08 0.40.3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6263" y="1603062"/>
            <a:ext cx="916928" cy="1042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スクリーンショット 2016-11-08 1.04.14.png" descr="スクリーンショット 2016-11-08 1.04.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4664" y="5014567"/>
            <a:ext cx="2545821" cy="2152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スクリーンショット 2016-11-08 1.05.54.png" descr="スクリーンショット 2016-11-08 1.05.5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36610" y="161829"/>
            <a:ext cx="1949997" cy="2122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スクリーンショット 2016-11-08 11.54.42.jpg" descr="スクリーンショット 2016-11-08 11.54.4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58324" y="2632238"/>
            <a:ext cx="2041905" cy="2122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スクリーンショット 2016-11-08 11.56.17.jpg" descr="スクリーンショット 2016-11-08 11.56.17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01851" y="699458"/>
            <a:ext cx="1949996" cy="1927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スクリーンショット 2016-11-08 11.58.30.jpg" descr="スクリーンショット 2016-11-08 11.58.30.jpg"/>
          <p:cNvPicPr>
            <a:picLocks noChangeAspect="1"/>
          </p:cNvPicPr>
          <p:nvPr/>
        </p:nvPicPr>
        <p:blipFill>
          <a:blip r:embed="rId7">
            <a:extLst/>
          </a:blip>
          <a:srcRect l="6209" t="0" r="0" b="0"/>
          <a:stretch>
            <a:fillRect/>
          </a:stretch>
        </p:blipFill>
        <p:spPr>
          <a:xfrm>
            <a:off x="3771401" y="7245561"/>
            <a:ext cx="1712486" cy="2122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スクリーンショット 2016-11-08 11.59.09.jpg" descr="スクリーンショット 2016-11-08 11.59.09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12861" y="7426811"/>
            <a:ext cx="2278788" cy="2052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スクリーンショット 2016-11-08 12.00.05.jpg" descr="スクリーンショット 2016-11-08 12.00.05.jpg"/>
          <p:cNvPicPr>
            <a:picLocks noChangeAspect="1"/>
          </p:cNvPicPr>
          <p:nvPr/>
        </p:nvPicPr>
        <p:blipFill>
          <a:blip r:embed="rId9">
            <a:extLst/>
          </a:blip>
          <a:srcRect l="17218" t="0" r="17218" b="0"/>
          <a:stretch>
            <a:fillRect/>
          </a:stretch>
        </p:blipFill>
        <p:spPr>
          <a:xfrm>
            <a:off x="6638603" y="6559833"/>
            <a:ext cx="1196479" cy="2311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スクリーンショット 2016-11-12 15.07.14.jpg" descr="スクリーンショット 2016-11-12 15.07.14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820903" y="4731610"/>
            <a:ext cx="1492492" cy="1746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スクリーンショット 2016-11-12 15.08.49.jpg" descr="スクリーンショット 2016-11-12 15.08.49.jpg"/>
          <p:cNvPicPr>
            <a:picLocks noChangeAspect="1"/>
          </p:cNvPicPr>
          <p:nvPr/>
        </p:nvPicPr>
        <p:blipFill>
          <a:blip r:embed="rId11">
            <a:extLst/>
          </a:blip>
          <a:srcRect l="20510" t="0" r="20510" b="0"/>
          <a:stretch>
            <a:fillRect/>
          </a:stretch>
        </p:blipFill>
        <p:spPr>
          <a:xfrm>
            <a:off x="8229653" y="6386796"/>
            <a:ext cx="1088910" cy="2657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スクリーンショット 2016-11-12 15.09.49.jpg" descr="スクリーンショット 2016-11-12 15.09.49.jp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328292" y="2966347"/>
            <a:ext cx="1864628" cy="2052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スクリーンショット 2016-11-12 15.19.14.jpg" descr="スクリーンショット 2016-11-12 15.19.14.jp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467736" y="2965680"/>
            <a:ext cx="1307307" cy="1475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スクリーンショット 2016-11-15 6.58.19.png" descr="スクリーンショット 2016-11-15 6.58.19.png"/>
          <p:cNvPicPr>
            <a:picLocks noChangeAspect="1"/>
          </p:cNvPicPr>
          <p:nvPr/>
        </p:nvPicPr>
        <p:blipFill>
          <a:blip r:embed="rId14">
            <a:extLst/>
          </a:blip>
          <a:srcRect l="12049" t="6942" r="12049" b="0"/>
          <a:stretch>
            <a:fillRect/>
          </a:stretch>
        </p:blipFill>
        <p:spPr>
          <a:xfrm>
            <a:off x="3934715" y="5217481"/>
            <a:ext cx="1385858" cy="1746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スクリーンショット 2016-11-20 10.36.51.png" descr="スクリーンショット 2016-11-20 10.36.51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2711958" y="483816"/>
            <a:ext cx="1134637" cy="1235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スクリーンショット 2016-11-20 10.45.05.png" descr="スクリーンショット 2016-11-20 10.45.05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506099" y="1544562"/>
            <a:ext cx="1042952" cy="1042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スクリーンショット 2016-12-10 7.10.19.png" descr="スクリーンショット 2016-12-10 7.10.19.png"/>
          <p:cNvPicPr>
            <a:picLocks noChangeAspect="1"/>
          </p:cNvPicPr>
          <p:nvPr/>
        </p:nvPicPr>
        <p:blipFill>
          <a:blip r:embed="rId17">
            <a:extLst/>
          </a:blip>
          <a:srcRect l="0" t="0" r="0" b="0"/>
          <a:stretch>
            <a:fillRect/>
          </a:stretch>
        </p:blipFill>
        <p:spPr>
          <a:xfrm>
            <a:off x="4441219" y="2344368"/>
            <a:ext cx="1668645" cy="2045437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9" name="スクリーンショット 2016-12-13 23.59.53.png" descr="スクリーンショット 2016-12-13 23.59.53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0880025" y="796973"/>
            <a:ext cx="1949996" cy="2045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スクリーンショット 2016-12-14 1.38.37.png" descr="スクリーンショット 2016-12-14 1.38.37.png"/>
          <p:cNvPicPr>
            <a:picLocks noChangeAspect="1"/>
          </p:cNvPicPr>
          <p:nvPr/>
        </p:nvPicPr>
        <p:blipFill>
          <a:blip r:embed="rId19">
            <a:extLst/>
          </a:blip>
          <a:srcRect l="3104" t="4434" r="3104" b="4434"/>
          <a:stretch>
            <a:fillRect/>
          </a:stretch>
        </p:blipFill>
        <p:spPr>
          <a:xfrm>
            <a:off x="9207710" y="3309949"/>
            <a:ext cx="1631711" cy="2657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スクリーンショット 2016-12-14 1.21.35.png" descr="スクリーンショット 2016-12-14 1.21.35.pn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9439901" y="6650079"/>
            <a:ext cx="1631554" cy="2758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スクリーンショット 2016-12-14 1.44.46.png" descr="スクリーンショット 2016-12-14 1.44.46.png"/>
          <p:cNvPicPr>
            <a:picLocks noChangeAspect="1"/>
          </p:cNvPicPr>
          <p:nvPr/>
        </p:nvPicPr>
        <p:blipFill>
          <a:blip r:embed="rId21">
            <a:extLst/>
          </a:blip>
          <a:srcRect l="7258" t="5098" r="0" b="0"/>
          <a:stretch>
            <a:fillRect/>
          </a:stretch>
        </p:blipFill>
        <p:spPr>
          <a:xfrm>
            <a:off x="10732264" y="3694052"/>
            <a:ext cx="2245582" cy="31669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5" name="Xライン"/>
          <p:cNvSpPr txBox="1"/>
          <p:nvPr/>
        </p:nvSpPr>
        <p:spPr>
          <a:xfrm>
            <a:off x="10690755" y="391583"/>
            <a:ext cx="1512356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Xライン</a:t>
            </a:r>
          </a:p>
        </p:txBody>
      </p:sp>
      <p:pic>
        <p:nvPicPr>
          <p:cNvPr id="346" name="スクリーンショット 2016-11-08 11.58.30.jpg" descr="スクリーンショット 2016-11-08 11.58.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8099" y="5776016"/>
            <a:ext cx="2255442" cy="2621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スクリーンショット 2016-11-12 15.09.49.jpg" descr="スクリーンショット 2016-11-12 15.09.4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0389" y="1598570"/>
            <a:ext cx="2429449" cy="2673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スクリーンショット 2016-11-12 15.16.14.jpg" descr="スクリーンショット 2016-11-12 15.16.14.jpg"/>
          <p:cNvPicPr>
            <a:picLocks noChangeAspect="1"/>
          </p:cNvPicPr>
          <p:nvPr/>
        </p:nvPicPr>
        <p:blipFill>
          <a:blip r:embed="rId4">
            <a:extLst/>
          </a:blip>
          <a:srcRect l="7785" t="0" r="9959" b="3956"/>
          <a:stretch>
            <a:fillRect/>
          </a:stretch>
        </p:blipFill>
        <p:spPr>
          <a:xfrm>
            <a:off x="9033044" y="5241395"/>
            <a:ext cx="2255462" cy="33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スクリーンショット 2016-12-10 7.10.19.png" descr="スクリーンショット 2016-12-10 7.10.19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5346700" y="1386680"/>
            <a:ext cx="2311591" cy="2833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スクリーンショット 2016-11-15 6.58.19.png" descr="スクリーンショット 2016-11-15 6.58.1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94962" y="1686704"/>
            <a:ext cx="2429448" cy="2497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スクリーンショット 2016-11-08 12.00.05.jpg" descr="スクリーンショット 2016-11-08 12.00.05.jpg"/>
          <p:cNvPicPr>
            <a:picLocks noChangeAspect="1"/>
          </p:cNvPicPr>
          <p:nvPr/>
        </p:nvPicPr>
        <p:blipFill>
          <a:blip r:embed="rId7">
            <a:extLst/>
          </a:blip>
          <a:srcRect l="11154" t="0" r="17218" b="0"/>
          <a:stretch>
            <a:fillRect/>
          </a:stretch>
        </p:blipFill>
        <p:spPr>
          <a:xfrm>
            <a:off x="5650507" y="5415425"/>
            <a:ext cx="1799122" cy="31815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Yライン"/>
          <p:cNvSpPr txBox="1"/>
          <p:nvPr/>
        </p:nvSpPr>
        <p:spPr>
          <a:xfrm>
            <a:off x="711640" y="897980"/>
            <a:ext cx="119569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300"/>
            </a:lvl1pPr>
          </a:lstStyle>
          <a:p>
            <a:pPr/>
            <a:r>
              <a:t>Yライン</a:t>
            </a:r>
          </a:p>
        </p:txBody>
      </p:sp>
      <p:pic>
        <p:nvPicPr>
          <p:cNvPr id="354" name="スクリーンショット 2016-11-10 19.11.57.jpg" descr="スクリーンショット 2016-11-10 19.11.57.jpg"/>
          <p:cNvPicPr>
            <a:picLocks noChangeAspect="1"/>
          </p:cNvPicPr>
          <p:nvPr/>
        </p:nvPicPr>
        <p:blipFill>
          <a:blip r:embed="rId2">
            <a:extLst/>
          </a:blip>
          <a:srcRect l="28046" t="0" r="23083" b="0"/>
          <a:stretch>
            <a:fillRect/>
          </a:stretch>
        </p:blipFill>
        <p:spPr>
          <a:xfrm>
            <a:off x="8083520" y="6394924"/>
            <a:ext cx="1079239" cy="3064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スクリーンショット 2016-11-10 19.13.37.jpg" descr="スクリーンショット 2016-11-10 19.13.37.jpg"/>
          <p:cNvPicPr>
            <a:picLocks noChangeAspect="1"/>
          </p:cNvPicPr>
          <p:nvPr/>
        </p:nvPicPr>
        <p:blipFill>
          <a:blip r:embed="rId3">
            <a:extLst/>
          </a:blip>
          <a:srcRect l="11794" t="0" r="6978" b="0"/>
          <a:stretch>
            <a:fillRect/>
          </a:stretch>
        </p:blipFill>
        <p:spPr>
          <a:xfrm>
            <a:off x="9094621" y="721233"/>
            <a:ext cx="1474867" cy="2823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スクリーンショット 2016-11-12 14.41.40.jpg" descr="スクリーンショット 2016-11-12 14.41.4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9152" y="614856"/>
            <a:ext cx="1915296" cy="2131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スクリーンショット 2016-11-12 16.03.13.jpg" descr="スクリーンショット 2016-11-12 16.03.13.jpg"/>
          <p:cNvPicPr>
            <a:picLocks noChangeAspect="1"/>
          </p:cNvPicPr>
          <p:nvPr/>
        </p:nvPicPr>
        <p:blipFill>
          <a:blip r:embed="rId5">
            <a:extLst/>
          </a:blip>
          <a:srcRect l="9062" t="0" r="9062" b="0"/>
          <a:stretch>
            <a:fillRect/>
          </a:stretch>
        </p:blipFill>
        <p:spPr>
          <a:xfrm>
            <a:off x="11067889" y="487784"/>
            <a:ext cx="1427674" cy="2663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スクリーンショット 2016-11-12 16.04.11.jpg" descr="スクリーンショット 2016-11-12 16.04.11.jpg"/>
          <p:cNvPicPr>
            <a:picLocks noChangeAspect="1"/>
          </p:cNvPicPr>
          <p:nvPr/>
        </p:nvPicPr>
        <p:blipFill>
          <a:blip r:embed="rId6">
            <a:extLst/>
          </a:blip>
          <a:srcRect l="8351" t="0" r="8351" b="0"/>
          <a:stretch>
            <a:fillRect/>
          </a:stretch>
        </p:blipFill>
        <p:spPr>
          <a:xfrm>
            <a:off x="11238243" y="3244585"/>
            <a:ext cx="1578003" cy="2925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スクリーンショット 2016-11-12 16.07.42.jpg" descr="スクリーンショット 2016-11-12 16.07.42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617849" y="6263323"/>
            <a:ext cx="1817059" cy="3327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スクリーンショット 2016-11-12 16.11.28.jpg" descr="スクリーンショット 2016-11-12 16.11.28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847813" y="3301399"/>
            <a:ext cx="1577976" cy="1808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スクリーンショット 2016-11-12 16.15.33.jpg" descr="スクリーンショット 2016-11-12 16.15.33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984660" y="6579532"/>
            <a:ext cx="2015783" cy="2488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スクリーンショット 2016-11-12 16.17.38.jpg" descr="スクリーンショット 2016-11-12 16.17.38.jpg"/>
          <p:cNvPicPr>
            <a:picLocks noChangeAspect="1"/>
          </p:cNvPicPr>
          <p:nvPr/>
        </p:nvPicPr>
        <p:blipFill>
          <a:blip r:embed="rId10">
            <a:extLst/>
          </a:blip>
          <a:srcRect l="2388" t="0" r="9356" b="0"/>
          <a:stretch>
            <a:fillRect/>
          </a:stretch>
        </p:blipFill>
        <p:spPr>
          <a:xfrm>
            <a:off x="913474" y="6757823"/>
            <a:ext cx="1686515" cy="2131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スクリーンショット 2016-11-12 16.20.22.jpg" descr="スクリーンショット 2016-11-12 16.20.22.jpg"/>
          <p:cNvPicPr>
            <a:picLocks noChangeAspect="1"/>
          </p:cNvPicPr>
          <p:nvPr/>
        </p:nvPicPr>
        <p:blipFill>
          <a:blip r:embed="rId11">
            <a:extLst/>
          </a:blip>
          <a:srcRect l="3356" t="6964" r="3356" b="0"/>
          <a:stretch>
            <a:fillRect/>
          </a:stretch>
        </p:blipFill>
        <p:spPr>
          <a:xfrm>
            <a:off x="2147882" y="4955955"/>
            <a:ext cx="1427410" cy="158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スクリーンショット 2016-11-15 7.00.44.png" descr="スクリーンショット 2016-11-15 7.00.44.png"/>
          <p:cNvPicPr>
            <a:picLocks noChangeAspect="1"/>
          </p:cNvPicPr>
          <p:nvPr/>
        </p:nvPicPr>
        <p:blipFill>
          <a:blip r:embed="rId12">
            <a:extLst/>
          </a:blip>
          <a:srcRect l="6153" t="0" r="6153" b="0"/>
          <a:stretch>
            <a:fillRect/>
          </a:stretch>
        </p:blipFill>
        <p:spPr>
          <a:xfrm>
            <a:off x="4473840" y="614856"/>
            <a:ext cx="1876718" cy="2104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スクリーンショット 2016-11-15 7.03.01.png" descr="スクリーンショット 2016-11-15 7.03.01.png"/>
          <p:cNvPicPr>
            <a:picLocks noChangeAspect="1"/>
          </p:cNvPicPr>
          <p:nvPr/>
        </p:nvPicPr>
        <p:blipFill>
          <a:blip r:embed="rId13">
            <a:extLst/>
          </a:blip>
          <a:srcRect l="9602" t="0" r="9602" b="0"/>
          <a:stretch>
            <a:fillRect/>
          </a:stretch>
        </p:blipFill>
        <p:spPr>
          <a:xfrm>
            <a:off x="5373541" y="4188807"/>
            <a:ext cx="1427452" cy="2166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スクリーンショット 2016-11-19 1.04.07.png" descr="スクリーンショット 2016-11-19 1.04.07.png"/>
          <p:cNvPicPr>
            <a:picLocks noChangeAspect="1"/>
          </p:cNvPicPr>
          <p:nvPr/>
        </p:nvPicPr>
        <p:blipFill>
          <a:blip r:embed="rId14">
            <a:extLst/>
          </a:blip>
          <a:srcRect l="0" t="11029" r="0" b="0"/>
          <a:stretch>
            <a:fillRect/>
          </a:stretch>
        </p:blipFill>
        <p:spPr>
          <a:xfrm>
            <a:off x="292288" y="1684689"/>
            <a:ext cx="1427733" cy="1530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スクリーンショット 2016-11-20 10.32.30.png" descr="スクリーンショット 2016-11-20 10.32.30.png"/>
          <p:cNvPicPr>
            <a:picLocks noChangeAspect="1"/>
          </p:cNvPicPr>
          <p:nvPr/>
        </p:nvPicPr>
        <p:blipFill>
          <a:blip r:embed="rId15">
            <a:extLst/>
          </a:blip>
          <a:srcRect l="0" t="0" r="0" b="0"/>
          <a:stretch>
            <a:fillRect/>
          </a:stretch>
        </p:blipFill>
        <p:spPr>
          <a:xfrm>
            <a:off x="1998194" y="2683289"/>
            <a:ext cx="1286670" cy="1321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スクリーンショット 2016-11-20 10.31.57.png" descr="スクリーンショット 2016-11-20 10.31.57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2218327" y="1012049"/>
            <a:ext cx="1286670" cy="1310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スクリーンショット 2016-12-10 7.22.22.png" descr="スクリーンショット 2016-12-10 7.22.22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3563210" y="3223335"/>
            <a:ext cx="1970044" cy="1964676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スライド番号"/>
          <p:cNvSpPr txBox="1"/>
          <p:nvPr>
            <p:ph type="sldNum" sz="quarter" idx="4294967295"/>
          </p:nvPr>
        </p:nvSpPr>
        <p:spPr>
          <a:xfrm>
            <a:off x="6288252" y="9251950"/>
            <a:ext cx="415596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1" name="スクリーンショット 2016-12-11 13.17.21.jpg" descr="スクリーンショット 2016-12-11 13.17.21.jp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5871409" y="6654374"/>
            <a:ext cx="1474827" cy="2296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スクリーンショット 2016-12-14 1.54.52.png" descr="スクリーンショット 2016-12-14 1.54.52.png"/>
          <p:cNvPicPr>
            <a:picLocks noChangeAspect="1"/>
          </p:cNvPicPr>
          <p:nvPr/>
        </p:nvPicPr>
        <p:blipFill>
          <a:blip r:embed="rId19">
            <a:extLst/>
          </a:blip>
          <a:srcRect l="0" t="0" r="0" b="0"/>
          <a:stretch>
            <a:fillRect/>
          </a:stretch>
        </p:blipFill>
        <p:spPr>
          <a:xfrm>
            <a:off x="9094621" y="3980362"/>
            <a:ext cx="1498964" cy="2583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スクリーンショット 2016-12-14 1.59.21.png" descr="スクリーンショット 2016-12-14 1.59.21.png"/>
          <p:cNvPicPr>
            <a:picLocks noChangeAspect="1"/>
          </p:cNvPicPr>
          <p:nvPr/>
        </p:nvPicPr>
        <p:blipFill>
          <a:blip r:embed="rId20">
            <a:extLst/>
          </a:blip>
          <a:srcRect l="0" t="14524" r="0" b="0"/>
          <a:stretch>
            <a:fillRect/>
          </a:stretch>
        </p:blipFill>
        <p:spPr>
          <a:xfrm>
            <a:off x="431789" y="3968485"/>
            <a:ext cx="1148574" cy="14781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6" name="Yライン"/>
          <p:cNvSpPr txBox="1"/>
          <p:nvPr/>
        </p:nvSpPr>
        <p:spPr>
          <a:xfrm>
            <a:off x="10664238" y="340783"/>
            <a:ext cx="1497658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Yライン</a:t>
            </a:r>
          </a:p>
        </p:txBody>
      </p:sp>
      <p:pic>
        <p:nvPicPr>
          <p:cNvPr id="377" name="スクリーンショット 2016-11-12 14.41.40.jpg" descr="スクリーンショット 2016-11-12 14.41.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3140" y="1919786"/>
            <a:ext cx="2558520" cy="2847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スクリーンショット 2016-11-12 16.00.26.jpg" descr="スクリーンショット 2016-11-12 16.00.2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3000000">
            <a:off x="5156811" y="6114978"/>
            <a:ext cx="3143745" cy="1920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スクリーンショット 2016-11-12 16.07.42.jpg" descr="スクリーンショット 2016-11-12 16.07.4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51860" y="5483011"/>
            <a:ext cx="1994569" cy="3652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スクリーンショット 2016-11-12 16.17.38.jpg" descr="スクリーンショット 2016-11-12 16.17.38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3033" y="5986124"/>
            <a:ext cx="2372475" cy="2646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スクリーンショット 2016-11-15 7.00.44.png" descr="スクリーンショット 2016-11-15 7.00.4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29477" y="2020323"/>
            <a:ext cx="2691046" cy="2646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スクリーンショット 2016-12-10 7.19.15.png" descr="スクリーンショット 2016-12-10 7.19.15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67141" y="2083579"/>
            <a:ext cx="2228577" cy="25202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85" name="似合うと好きをマッチング…"/>
          <p:cNvSpPr txBox="1"/>
          <p:nvPr/>
        </p:nvSpPr>
        <p:spPr>
          <a:xfrm>
            <a:off x="2739016" y="2565400"/>
            <a:ext cx="7950102" cy="269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似合うと好きをマッチング</a:t>
            </a:r>
          </a:p>
          <a:p>
            <a:pPr>
              <a:defRPr sz="5000"/>
            </a:pPr>
            <a:r>
              <a:t>『素材』</a:t>
            </a:r>
          </a:p>
          <a:p>
            <a:pPr algn="l"/>
            <a:r>
              <a:t>　　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8" name="スクリーンショット 2016-11-19 0.38.01.png" descr="スクリーンショット 2016-11-19 0.38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5028" y="6616844"/>
            <a:ext cx="2213589" cy="2201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スクリーンショット 2016-11-19 0.40.42.png" descr="スクリーンショット 2016-11-19 0.40.4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9219" y="3703798"/>
            <a:ext cx="2285207" cy="2227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スクリーンショット 2016-11-19 0.42.17.png" descr="スクリーンショット 2016-11-19 0.42.1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49219" y="733210"/>
            <a:ext cx="2285207" cy="2285207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シルク"/>
          <p:cNvSpPr txBox="1"/>
          <p:nvPr/>
        </p:nvSpPr>
        <p:spPr>
          <a:xfrm>
            <a:off x="4377266" y="1583713"/>
            <a:ext cx="10668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シルク</a:t>
            </a:r>
          </a:p>
        </p:txBody>
      </p:sp>
      <p:sp>
        <p:nvSpPr>
          <p:cNvPr id="392" name="綿"/>
          <p:cNvSpPr txBox="1"/>
          <p:nvPr/>
        </p:nvSpPr>
        <p:spPr>
          <a:xfrm>
            <a:off x="4576233" y="4525531"/>
            <a:ext cx="4318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綿</a:t>
            </a:r>
          </a:p>
        </p:txBody>
      </p:sp>
      <p:sp>
        <p:nvSpPr>
          <p:cNvPr id="393" name="ハイゲージ ニット"/>
          <p:cNvSpPr txBox="1"/>
          <p:nvPr/>
        </p:nvSpPr>
        <p:spPr>
          <a:xfrm>
            <a:off x="4601633" y="7327648"/>
            <a:ext cx="1701801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/>
            </a:pPr>
            <a:r>
              <a:t>ハイゲージ</a:t>
            </a:r>
            <a:br/>
            <a:r>
              <a:t>ニット</a:t>
            </a:r>
          </a:p>
        </p:txBody>
      </p:sp>
      <p:pic>
        <p:nvPicPr>
          <p:cNvPr id="394" name="スクリーンショット 2016-12-08 18.20.18.jpg" descr="スクリーンショット 2016-12-08 18.20.18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76183" y="482238"/>
            <a:ext cx="1807367" cy="278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スクリーンショット 2016-12-08 18.20.54.jpg" descr="スクリーンショット 2016-12-08 18.20.54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486900" y="2265118"/>
            <a:ext cx="1952880" cy="1989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スクリーンショット 2016-12-08 18.21.45.jpg" descr="スクリーンショット 2016-12-08 18.21.45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001933" y="3915229"/>
            <a:ext cx="1789749" cy="2227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スクリーンショット 2016-12-08 18.24.17.jpg" descr="スクリーンショット 2016-12-08 18.24.17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983304" y="5876061"/>
            <a:ext cx="2025077" cy="2328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スクリーンショット 2016-12-08 18.25.33.jpg" descr="スクリーンショット 2016-12-08 18.25.33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95668" y="6788735"/>
            <a:ext cx="1701801" cy="2411283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Iライン"/>
          <p:cNvSpPr txBox="1"/>
          <p:nvPr/>
        </p:nvSpPr>
        <p:spPr>
          <a:xfrm>
            <a:off x="10975358" y="323850"/>
            <a:ext cx="1451150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/>
            <a:r>
              <a:t>Iライン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2" name="スクリーンショット 2016-11-19 0.41.39.png" descr="スクリーンショット 2016-11-19 0.41.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6321" y="5391597"/>
            <a:ext cx="2372917" cy="2330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スクリーンショット 2016-11-19 1.00.04.png" descr="スクリーンショット 2016-11-19 1.00.04.png"/>
          <p:cNvPicPr>
            <a:picLocks noChangeAspect="1"/>
          </p:cNvPicPr>
          <p:nvPr/>
        </p:nvPicPr>
        <p:blipFill>
          <a:blip r:embed="rId3">
            <a:extLst/>
          </a:blip>
          <a:srcRect l="0" t="4225" r="0" b="4225"/>
          <a:stretch>
            <a:fillRect/>
          </a:stretch>
        </p:blipFill>
        <p:spPr>
          <a:xfrm>
            <a:off x="1786321" y="1421317"/>
            <a:ext cx="2372863" cy="2197284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カシミア"/>
          <p:cNvSpPr txBox="1"/>
          <p:nvPr/>
        </p:nvSpPr>
        <p:spPr>
          <a:xfrm>
            <a:off x="4379383" y="2515562"/>
            <a:ext cx="13843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カシミア</a:t>
            </a:r>
          </a:p>
        </p:txBody>
      </p:sp>
      <p:sp>
        <p:nvSpPr>
          <p:cNvPr id="405" name="表革"/>
          <p:cNvSpPr txBox="1"/>
          <p:nvPr/>
        </p:nvSpPr>
        <p:spPr>
          <a:xfrm>
            <a:off x="4696883" y="6264920"/>
            <a:ext cx="7493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表革</a:t>
            </a:r>
          </a:p>
        </p:txBody>
      </p:sp>
      <p:pic>
        <p:nvPicPr>
          <p:cNvPr id="406" name="スクリーンショット 2016-12-08 18.27.33.jpg" descr="スクリーンショット 2016-12-08 18.27.33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28933" y="903624"/>
            <a:ext cx="1693334" cy="330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スクリーンショット 2016-12-08 18.32.19.jpg" descr="スクリーンショット 2016-12-08 18.32.19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89142" y="5270500"/>
            <a:ext cx="2372916" cy="2573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スクリーンショット 2016-12-08 18.33.07.jpg" descr="スクリーンショット 2016-12-08 18.33.07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011833" y="5851814"/>
            <a:ext cx="2217833" cy="2928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1" name="スクリーンショット 2016-11-19 0.43.27.png" descr="スクリーンショット 2016-11-19 0.43.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2182" y="3741478"/>
            <a:ext cx="2270643" cy="2270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スクリーンショット 2016-11-19 0.45.33.png" descr="スクリーンショット 2016-11-19 0.45.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98824" y="6734793"/>
            <a:ext cx="2217358" cy="2231217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ポリエステル"/>
          <p:cNvSpPr txBox="1"/>
          <p:nvPr/>
        </p:nvSpPr>
        <p:spPr>
          <a:xfrm>
            <a:off x="4425949" y="1734182"/>
            <a:ext cx="20193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ポリエステル</a:t>
            </a:r>
          </a:p>
        </p:txBody>
      </p:sp>
      <p:sp>
        <p:nvSpPr>
          <p:cNvPr id="414" name="シフォン"/>
          <p:cNvSpPr txBox="1"/>
          <p:nvPr/>
        </p:nvSpPr>
        <p:spPr>
          <a:xfrm>
            <a:off x="4540249" y="4584699"/>
            <a:ext cx="13843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シフォン</a:t>
            </a:r>
          </a:p>
        </p:txBody>
      </p:sp>
      <p:sp>
        <p:nvSpPr>
          <p:cNvPr id="415" name="ベロア"/>
          <p:cNvSpPr txBox="1"/>
          <p:nvPr/>
        </p:nvSpPr>
        <p:spPr>
          <a:xfrm>
            <a:off x="4699000" y="7558300"/>
            <a:ext cx="10668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ベロア</a:t>
            </a:r>
          </a:p>
        </p:txBody>
      </p:sp>
      <p:pic>
        <p:nvPicPr>
          <p:cNvPr id="416" name="スクリーンショット 2016-12-08 18.38.21.jpg" descr="スクリーンショット 2016-12-08 18.38.2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31923" y="375583"/>
            <a:ext cx="2217358" cy="3301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スクリーンショット 2016-12-08 18.39.06.jpg" descr="スクリーンショット 2016-12-08 18.39.06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98466" y="3920066"/>
            <a:ext cx="2082801" cy="1913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スクリーンショット 2016-12-08 18.43.00.jpg" descr="スクリーンショット 2016-12-08 18.43.00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73800" y="6370913"/>
            <a:ext cx="2270642" cy="2108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スクリーンショット 2016-12-08 18.44.01.jpg" descr="スクリーンショット 2016-12-08 18.44.01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00166" y="6576271"/>
            <a:ext cx="2006601" cy="25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Xライン"/>
          <p:cNvSpPr txBox="1"/>
          <p:nvPr/>
        </p:nvSpPr>
        <p:spPr>
          <a:xfrm>
            <a:off x="10679500" y="391583"/>
            <a:ext cx="1534866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>
              <a:defRPr b="0"/>
            </a:pPr>
            <a:r>
              <a:rPr b="1"/>
              <a:t>Xライン</a:t>
            </a:r>
          </a:p>
        </p:txBody>
      </p:sp>
      <p:pic>
        <p:nvPicPr>
          <p:cNvPr id="421" name="スクリーンショット 2017-01-02 8.05.00.png" descr="スクリーンショット 2017-01-02 8.05.00.png"/>
          <p:cNvPicPr>
            <a:picLocks noChangeAspect="1"/>
          </p:cNvPicPr>
          <p:nvPr/>
        </p:nvPicPr>
        <p:blipFill>
          <a:blip r:embed="rId8">
            <a:extLst/>
          </a:blip>
          <a:srcRect l="0" t="0" r="0" b="8517"/>
          <a:stretch>
            <a:fillRect/>
          </a:stretch>
        </p:blipFill>
        <p:spPr>
          <a:xfrm>
            <a:off x="1852074" y="787574"/>
            <a:ext cx="2190793" cy="22311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スライド番号"/>
          <p:cNvSpPr/>
          <p:nvPr>
            <p:ph type="sldNum" sz="quarter" idx="2"/>
          </p:nvPr>
        </p:nvSpPr>
        <p:spPr>
          <a:xfrm>
            <a:off x="6363804" y="9251950"/>
            <a:ext cx="264492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9" name="パーソナルコーディネート診断 （骨格診断×好き） × イメージコンサル"/>
          <p:cNvSpPr txBox="1"/>
          <p:nvPr/>
        </p:nvSpPr>
        <p:spPr>
          <a:xfrm>
            <a:off x="2178050" y="2997199"/>
            <a:ext cx="8648701" cy="375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/>
            </a:pPr>
            <a:r>
              <a:t>パーソナルコーディネート診断</a:t>
            </a:r>
            <a:br/>
            <a:r>
              <a:t>（骨格診断×好き）</a:t>
            </a:r>
            <a:br/>
            <a:r>
              <a:t>×</a:t>
            </a:r>
            <a:br/>
            <a:r>
              <a:t>イメージコンサル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4" name="スクリーンショット 2016-11-19 0.44.51.png" descr="スクリーンショット 2016-11-19 0.44.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0754" y="811288"/>
            <a:ext cx="2308331" cy="2308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スクリーンショット 2016-11-19 0.46.55.png" descr="スクリーンショット 2016-11-19 0.46.5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5043" y="3975291"/>
            <a:ext cx="2239752" cy="2077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スクリーンショット 2016-11-19 0.47.44.png" descr="スクリーンショット 2016-11-19 0.47.4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5043" y="6908628"/>
            <a:ext cx="2239752" cy="2152261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モヘア"/>
          <p:cNvSpPr txBox="1"/>
          <p:nvPr/>
        </p:nvSpPr>
        <p:spPr>
          <a:xfrm>
            <a:off x="4512733" y="1791886"/>
            <a:ext cx="10668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モヘア</a:t>
            </a:r>
          </a:p>
        </p:txBody>
      </p:sp>
      <p:sp>
        <p:nvSpPr>
          <p:cNvPr id="428" name="ツイード"/>
          <p:cNvSpPr txBox="1"/>
          <p:nvPr/>
        </p:nvSpPr>
        <p:spPr>
          <a:xfrm>
            <a:off x="4523316" y="4584699"/>
            <a:ext cx="13843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ツイード</a:t>
            </a:r>
          </a:p>
        </p:txBody>
      </p:sp>
      <p:sp>
        <p:nvSpPr>
          <p:cNvPr id="429" name="ファー"/>
          <p:cNvSpPr txBox="1"/>
          <p:nvPr/>
        </p:nvSpPr>
        <p:spPr>
          <a:xfrm>
            <a:off x="4512733" y="7692658"/>
            <a:ext cx="10668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ファー</a:t>
            </a:r>
          </a:p>
        </p:txBody>
      </p:sp>
      <p:pic>
        <p:nvPicPr>
          <p:cNvPr id="430" name="スクリーンショット 2016-12-08 18.46.50.jpg" descr="スクリーンショット 2016-12-08 18.46.50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09100" y="641955"/>
            <a:ext cx="2358786" cy="2308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スクリーンショット 2016-12-08 18.47.34.jpg" descr="スクリーンショット 2016-12-08 18.47.34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16138" y="3485442"/>
            <a:ext cx="2239752" cy="3423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スクリーンショット 2016-12-08 18.48.21.jpg" descr="スクリーンショット 2016-12-08 18.48.21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482666" y="6490296"/>
            <a:ext cx="2358787" cy="23743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5" name="スクリーンショット 2016-11-19 0.50.10.png" descr="スクリーンショット 2016-11-19 0.50.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9185" y="3850904"/>
            <a:ext cx="2280840" cy="2298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スクリーンショット 2016-11-19 0.51.57.png" descr="スクリーンショット 2016-11-19 0.51.5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9489" y="6788532"/>
            <a:ext cx="2280232" cy="2280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スクリーンショット 2016-11-19 0.36.08.png" descr="スクリーンショット 2016-11-19 0.36.0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17546" y="1054581"/>
            <a:ext cx="2264118" cy="2156815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綿"/>
          <p:cNvSpPr txBox="1"/>
          <p:nvPr/>
        </p:nvSpPr>
        <p:spPr>
          <a:xfrm>
            <a:off x="5022362" y="1960033"/>
            <a:ext cx="4318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綿</a:t>
            </a:r>
          </a:p>
        </p:txBody>
      </p:sp>
      <p:sp>
        <p:nvSpPr>
          <p:cNvPr id="439" name="麻"/>
          <p:cNvSpPr txBox="1"/>
          <p:nvPr/>
        </p:nvSpPr>
        <p:spPr>
          <a:xfrm>
            <a:off x="5022362" y="4707863"/>
            <a:ext cx="4318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麻</a:t>
            </a:r>
          </a:p>
        </p:txBody>
      </p:sp>
      <p:sp>
        <p:nvSpPr>
          <p:cNvPr id="440" name="コーディロイ"/>
          <p:cNvSpPr txBox="1"/>
          <p:nvPr/>
        </p:nvSpPr>
        <p:spPr>
          <a:xfrm>
            <a:off x="4612216" y="7852833"/>
            <a:ext cx="20193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コーディロイ</a:t>
            </a:r>
          </a:p>
        </p:txBody>
      </p:sp>
      <p:pic>
        <p:nvPicPr>
          <p:cNvPr id="441" name="スクリーンショット 2016-12-08 18.52.44.jpg" descr="スクリーンショット 2016-12-08 18.52.44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84433" y="809932"/>
            <a:ext cx="2527028" cy="3232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スクリーンショット 2016-12-08 18.53.51.jpg" descr="スクリーンショット 2016-12-08 18.53.51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961033" y="2791132"/>
            <a:ext cx="2112474" cy="3232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スクリーンショット 2016-12-08 18.55.38.jpg" descr="スクリーンショット 2016-12-08 18.55.38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34766" y="6339825"/>
            <a:ext cx="2433370" cy="2744909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Yライン"/>
          <p:cNvSpPr txBox="1"/>
          <p:nvPr/>
        </p:nvSpPr>
        <p:spPr>
          <a:xfrm>
            <a:off x="10650657" y="340783"/>
            <a:ext cx="1524820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/>
            <a:r>
              <a:t>Yライン</a:t>
            </a:r>
          </a:p>
        </p:txBody>
      </p:sp>
      <p:sp>
        <p:nvSpPr>
          <p:cNvPr id="445" name="テキスト"/>
          <p:cNvSpPr/>
          <p:nvPr/>
        </p:nvSpPr>
        <p:spPr>
          <a:xfrm>
            <a:off x="11199376" y="5052483"/>
            <a:ext cx="41468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1800">
                <a:latin typeface="+mn-lt"/>
                <a:ea typeface="+mn-ea"/>
                <a:cs typeface="+mn-cs"/>
                <a:sym typeface="ヒラギノ角ゴ ProN W3"/>
              </a:defRPr>
            </a:pPr>
            <a:fld id="{86CB4B4D-7CA3-9044-876B-883B54F8677D}" type="slidenum"/>
            <a:r>
              <a:t>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8" name="スクリーンショット 2016-11-19 0.56.02.png" descr="スクリーンショット 2016-11-19 0.56.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2885" y="969059"/>
            <a:ext cx="2277284" cy="22772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スクリーンショット 2016-11-19 0.57.19.png" descr="スクリーンショット 2016-11-19 0.57.1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2652" y="6894331"/>
            <a:ext cx="2317911" cy="2159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スクリーンショット 2016-11-19 1.17.08.png" descr="スクリーンショット 2016-11-19 1.17.0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2885" y="3931695"/>
            <a:ext cx="2277284" cy="2277284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ローゲージニット"/>
          <p:cNvSpPr txBox="1"/>
          <p:nvPr/>
        </p:nvSpPr>
        <p:spPr>
          <a:xfrm>
            <a:off x="4243916" y="2027766"/>
            <a:ext cx="26543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ローゲージニット</a:t>
            </a:r>
          </a:p>
        </p:txBody>
      </p:sp>
      <p:sp>
        <p:nvSpPr>
          <p:cNvPr id="452" name="バックスキン ムートン"/>
          <p:cNvSpPr txBox="1"/>
          <p:nvPr/>
        </p:nvSpPr>
        <p:spPr>
          <a:xfrm>
            <a:off x="4084133" y="4500033"/>
            <a:ext cx="2127201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/>
            </a:pPr>
            <a:r>
              <a:t> バックスキン</a:t>
            </a:r>
            <a:br/>
            <a:r>
              <a:t>ムートン</a:t>
            </a:r>
          </a:p>
        </p:txBody>
      </p:sp>
      <p:sp>
        <p:nvSpPr>
          <p:cNvPr id="453" name="ツィード"/>
          <p:cNvSpPr txBox="1"/>
          <p:nvPr/>
        </p:nvSpPr>
        <p:spPr>
          <a:xfrm>
            <a:off x="4599516" y="7681929"/>
            <a:ext cx="13843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ツィード</a:t>
            </a:r>
          </a:p>
        </p:txBody>
      </p:sp>
      <p:pic>
        <p:nvPicPr>
          <p:cNvPr id="454" name="スクリーンショット 2016-12-08 18.58.02.jpg" descr="スクリーンショット 2016-12-08 18.58.0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31766" y="607058"/>
            <a:ext cx="2317751" cy="2425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スクリーンショット 2016-12-08 19.00.07.jpg" descr="スクリーンショット 2016-12-08 19.00.07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23831" y="3452779"/>
            <a:ext cx="1831895" cy="2407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スクリーンショット 2016-12-08 19.00.56.jpg" descr="スクリーンショット 2016-12-08 19.00.56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45133" y="3908258"/>
            <a:ext cx="2277284" cy="2810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スクリーンショット 2016-12-08 19.02.36.jpg" descr="スクリーンショット 2016-12-08 19.02.36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900333" y="6488846"/>
            <a:ext cx="2317751" cy="26047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0" name="スクリーンショット 2016-12-08 18.01.02.jpg" descr="スクリーンショット 2016-12-08 18.01.02.jpg"/>
          <p:cNvPicPr>
            <a:picLocks noChangeAspect="1"/>
          </p:cNvPicPr>
          <p:nvPr/>
        </p:nvPicPr>
        <p:blipFill>
          <a:blip r:embed="rId2">
            <a:extLst/>
          </a:blip>
          <a:srcRect l="0" t="0" r="2281" b="0"/>
          <a:stretch>
            <a:fillRect/>
          </a:stretch>
        </p:blipFill>
        <p:spPr>
          <a:xfrm>
            <a:off x="762000" y="988152"/>
            <a:ext cx="4154244" cy="306972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461" name="スクリーンショット 2016-12-08 18.01.09.jpg" descr="スクリーンショット 2016-12-08 18.01.0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17933" y="988152"/>
            <a:ext cx="4340885" cy="306982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62" name="双方向矢印"/>
          <p:cNvSpPr/>
          <p:nvPr/>
        </p:nvSpPr>
        <p:spPr>
          <a:xfrm rot="19920000">
            <a:off x="9063566" y="4841610"/>
            <a:ext cx="2499322" cy="815447"/>
          </a:xfrm>
          <a:prstGeom prst="leftRightArrow">
            <a:avLst>
              <a:gd name="adj1" fmla="val 32000"/>
              <a:gd name="adj2" fmla="val 68527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463" name="双方向矢印"/>
          <p:cNvSpPr/>
          <p:nvPr/>
        </p:nvSpPr>
        <p:spPr>
          <a:xfrm>
            <a:off x="5252739" y="2115343"/>
            <a:ext cx="2499322" cy="815447"/>
          </a:xfrm>
          <a:prstGeom prst="leftRightArrow">
            <a:avLst>
              <a:gd name="adj1" fmla="val 32000"/>
              <a:gd name="adj2" fmla="val 68527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464" name="双方向矢印"/>
          <p:cNvSpPr/>
          <p:nvPr/>
        </p:nvSpPr>
        <p:spPr>
          <a:xfrm rot="1020000">
            <a:off x="1348660" y="4841610"/>
            <a:ext cx="2499321" cy="815447"/>
          </a:xfrm>
          <a:prstGeom prst="leftRightArrow">
            <a:avLst>
              <a:gd name="adj1" fmla="val 32000"/>
              <a:gd name="adj2" fmla="val 68527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465" name="スクリーンショット 2016-12-11 7.49.45.png" descr="スクリーンショット 2016-12-11 7.49.4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57621" y="5823760"/>
            <a:ext cx="4289558" cy="323410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スライド番号"/>
          <p:cNvSpPr/>
          <p:nvPr>
            <p:ph type="sldNum" sz="quarter" idx="2"/>
          </p:nvPr>
        </p:nvSpPr>
        <p:spPr>
          <a:xfrm>
            <a:off x="6288252" y="9251950"/>
            <a:ext cx="415596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68" name="Iライン"/>
          <p:cNvSpPr txBox="1"/>
          <p:nvPr/>
        </p:nvSpPr>
        <p:spPr>
          <a:xfrm>
            <a:off x="2604254" y="1405833"/>
            <a:ext cx="1410967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Iライン</a:t>
            </a:r>
          </a:p>
        </p:txBody>
      </p:sp>
      <p:pic>
        <p:nvPicPr>
          <p:cNvPr id="469" name="1.png" descr="1.png"/>
          <p:cNvPicPr>
            <a:picLocks noChangeAspect="1"/>
          </p:cNvPicPr>
          <p:nvPr/>
        </p:nvPicPr>
        <p:blipFill>
          <a:blip r:embed="rId2">
            <a:extLst/>
          </a:blip>
          <a:srcRect l="11218" t="0" r="11218" b="19952"/>
          <a:stretch>
            <a:fillRect/>
          </a:stretch>
        </p:blipFill>
        <p:spPr>
          <a:xfrm>
            <a:off x="1212916" y="2341364"/>
            <a:ext cx="2078435" cy="1972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2.png" descr="2.png"/>
          <p:cNvPicPr>
            <a:picLocks noChangeAspect="1"/>
          </p:cNvPicPr>
          <p:nvPr/>
        </p:nvPicPr>
        <p:blipFill>
          <a:blip r:embed="rId3">
            <a:extLst/>
          </a:blip>
          <a:srcRect l="0" t="2914" r="0" b="29342"/>
          <a:stretch>
            <a:fillRect/>
          </a:stretch>
        </p:blipFill>
        <p:spPr>
          <a:xfrm>
            <a:off x="3532782" y="2320131"/>
            <a:ext cx="2078460" cy="2014521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Xライン"/>
          <p:cNvSpPr txBox="1"/>
          <p:nvPr/>
        </p:nvSpPr>
        <p:spPr>
          <a:xfrm>
            <a:off x="8438622" y="1405833"/>
            <a:ext cx="1512356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Xライン</a:t>
            </a:r>
          </a:p>
        </p:txBody>
      </p:sp>
      <p:pic>
        <p:nvPicPr>
          <p:cNvPr id="472" name="3.jpg" descr="3.jpg"/>
          <p:cNvPicPr>
            <a:picLocks noChangeAspect="1"/>
          </p:cNvPicPr>
          <p:nvPr/>
        </p:nvPicPr>
        <p:blipFill>
          <a:blip r:embed="rId4">
            <a:extLst/>
          </a:blip>
          <a:srcRect l="0" t="0" r="0" b="28167"/>
          <a:stretch>
            <a:fillRect/>
          </a:stretch>
        </p:blipFill>
        <p:spPr>
          <a:xfrm>
            <a:off x="7529049" y="2324430"/>
            <a:ext cx="2078436" cy="2056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スクリーンショット 2016-12-13 23.28.08.png" descr="スクリーンショット 2016-12-13 23.28.08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12014"/>
          <a:stretch>
            <a:fillRect/>
          </a:stretch>
        </p:blipFill>
        <p:spPr>
          <a:xfrm>
            <a:off x="9863666" y="2323240"/>
            <a:ext cx="1981201" cy="2058746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Yライン"/>
          <p:cNvSpPr txBox="1"/>
          <p:nvPr/>
        </p:nvSpPr>
        <p:spPr>
          <a:xfrm>
            <a:off x="5753571" y="5623983"/>
            <a:ext cx="1497658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Yライン</a:t>
            </a:r>
          </a:p>
        </p:txBody>
      </p:sp>
      <p:pic>
        <p:nvPicPr>
          <p:cNvPr id="475" name="5.jpg" descr="5.jpg"/>
          <p:cNvPicPr>
            <a:picLocks noChangeAspect="1"/>
          </p:cNvPicPr>
          <p:nvPr/>
        </p:nvPicPr>
        <p:blipFill>
          <a:blip r:embed="rId6">
            <a:extLst/>
          </a:blip>
          <a:srcRect l="0" t="0" r="0" b="21223"/>
          <a:stretch>
            <a:fillRect/>
          </a:stretch>
        </p:blipFill>
        <p:spPr>
          <a:xfrm>
            <a:off x="6591300" y="6538413"/>
            <a:ext cx="2159000" cy="1997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スクリーンショット 2016-12-13 23.33.05.png" descr="スクリーンショット 2016-12-13 23.33.05.png"/>
          <p:cNvPicPr>
            <a:picLocks noChangeAspect="1"/>
          </p:cNvPicPr>
          <p:nvPr/>
        </p:nvPicPr>
        <p:blipFill>
          <a:blip r:embed="rId7">
            <a:extLst/>
          </a:blip>
          <a:srcRect l="10404" t="0" r="0" b="0"/>
          <a:stretch>
            <a:fillRect/>
          </a:stretch>
        </p:blipFill>
        <p:spPr>
          <a:xfrm>
            <a:off x="3789637" y="6538413"/>
            <a:ext cx="2501097" cy="19978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79" name="Iライン            Xライン           Yライン"/>
          <p:cNvSpPr txBox="1"/>
          <p:nvPr/>
        </p:nvSpPr>
        <p:spPr>
          <a:xfrm>
            <a:off x="1900664" y="960966"/>
            <a:ext cx="11760405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500"/>
            </a:pPr>
            <a:r>
              <a:rPr sz="2000"/>
              <a:t>Iライン　　　　　　　　　　　　Xライン　　　　　　　　　　　Yライン　　</a:t>
            </a:r>
            <a:r>
              <a:t>　　　　　</a:t>
            </a:r>
          </a:p>
        </p:txBody>
      </p:sp>
      <p:pic>
        <p:nvPicPr>
          <p:cNvPr id="480" name="スクリーンショット 2016-12-11 8.10.37.png" descr="スクリーンショット 2016-12-11 8.10.3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2531" y="1739900"/>
            <a:ext cx="1501566" cy="3601498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【ワーク】"/>
          <p:cNvSpPr txBox="1"/>
          <p:nvPr/>
        </p:nvSpPr>
        <p:spPr>
          <a:xfrm>
            <a:off x="781049" y="283633"/>
            <a:ext cx="1384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【ワーク】</a:t>
            </a:r>
          </a:p>
        </p:txBody>
      </p:sp>
      <p:pic>
        <p:nvPicPr>
          <p:cNvPr id="482" name="スクリーンショット 2016-12-13 15.22.33.jpg" descr="スクリーンショット 2016-12-13 15.22.3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57603" y="1739900"/>
            <a:ext cx="1655666" cy="3601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スクリーンショット 2016-12-11 8.23.45.png" descr="スクリーンショット 2016-12-11 8.23.4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16775" y="1739900"/>
            <a:ext cx="1655666" cy="3574539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Xラインの人へ…"/>
          <p:cNvSpPr txBox="1"/>
          <p:nvPr/>
        </p:nvSpPr>
        <p:spPr>
          <a:xfrm>
            <a:off x="1673956" y="5536131"/>
            <a:ext cx="1858715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1800"/>
            </a:pPr>
            <a:r>
              <a:t>Xラインの人へ</a:t>
            </a:r>
            <a:br/>
          </a:p>
          <a:p>
            <a:pPr>
              <a:defRPr sz="1800"/>
            </a:pPr>
          </a:p>
          <a:p>
            <a:pPr>
              <a:defRPr sz="1800"/>
            </a:pPr>
          </a:p>
          <a:p>
            <a:pPr>
              <a:defRPr sz="1800"/>
            </a:pPr>
          </a:p>
          <a:p>
            <a:pPr>
              <a:defRPr sz="1800"/>
            </a:pPr>
            <a:r>
              <a:t>Yラインのひとへ</a:t>
            </a:r>
          </a:p>
        </p:txBody>
      </p:sp>
      <p:sp>
        <p:nvSpPr>
          <p:cNvPr id="485" name="Iラインの人へ…"/>
          <p:cNvSpPr txBox="1"/>
          <p:nvPr/>
        </p:nvSpPr>
        <p:spPr>
          <a:xfrm>
            <a:off x="5356078" y="5536131"/>
            <a:ext cx="1858716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1800"/>
            </a:pPr>
            <a:r>
              <a:t>Iラインの人へ</a:t>
            </a:r>
            <a:br/>
          </a:p>
          <a:p>
            <a:pPr>
              <a:defRPr sz="1800"/>
            </a:pPr>
          </a:p>
          <a:p>
            <a:pPr>
              <a:defRPr sz="1800"/>
            </a:pPr>
          </a:p>
          <a:p>
            <a:pPr>
              <a:defRPr sz="1800"/>
            </a:pPr>
          </a:p>
          <a:p>
            <a:pPr>
              <a:defRPr sz="1800"/>
            </a:pPr>
            <a:r>
              <a:t>Yラインのひとへ</a:t>
            </a:r>
          </a:p>
        </p:txBody>
      </p:sp>
      <p:sp>
        <p:nvSpPr>
          <p:cNvPr id="486" name="Iラインの人へ…"/>
          <p:cNvSpPr txBox="1"/>
          <p:nvPr/>
        </p:nvSpPr>
        <p:spPr>
          <a:xfrm>
            <a:off x="9033791" y="5509172"/>
            <a:ext cx="1867534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1800"/>
            </a:pPr>
            <a:r>
              <a:t>Iラインの人へ</a:t>
            </a:r>
            <a:br/>
          </a:p>
          <a:p>
            <a:pPr>
              <a:defRPr sz="1800"/>
            </a:pPr>
          </a:p>
          <a:p>
            <a:pPr>
              <a:defRPr sz="1800"/>
            </a:pPr>
          </a:p>
          <a:p>
            <a:pPr>
              <a:defRPr sz="1800"/>
            </a:pPr>
          </a:p>
          <a:p>
            <a:pPr>
              <a:defRPr sz="1800"/>
            </a:pPr>
            <a:r>
              <a:t>Xラインのひとへ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89" name="ライン別ブランドマトリクス"/>
          <p:cNvSpPr txBox="1"/>
          <p:nvPr/>
        </p:nvSpPr>
        <p:spPr>
          <a:xfrm>
            <a:off x="2148416" y="3858683"/>
            <a:ext cx="83693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ライン別ブランドマトリクス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UNIQLO(ユニクロ）"/>
          <p:cNvSpPr/>
          <p:nvPr/>
        </p:nvSpPr>
        <p:spPr>
          <a:xfrm>
            <a:off x="6305639" y="7748671"/>
            <a:ext cx="1355156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UNIQLO(ユニクロ）</a:t>
            </a:r>
          </a:p>
        </p:txBody>
      </p:sp>
      <p:sp>
        <p:nvSpPr>
          <p:cNvPr id="492" name="CECIL McBEE（セシルマクビー）"/>
          <p:cNvSpPr txBox="1"/>
          <p:nvPr/>
        </p:nvSpPr>
        <p:spPr>
          <a:xfrm>
            <a:off x="2895153" y="5480464"/>
            <a:ext cx="214196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CECIL McBEE（セシルマクビー）</a:t>
            </a:r>
          </a:p>
        </p:txBody>
      </p:sp>
      <p:sp>
        <p:nvSpPr>
          <p:cNvPr id="493" name="EMODA（エモダ）"/>
          <p:cNvSpPr txBox="1"/>
          <p:nvPr/>
        </p:nvSpPr>
        <p:spPr>
          <a:xfrm>
            <a:off x="3059248" y="4730749"/>
            <a:ext cx="1242543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EMODA（エモダ）</a:t>
            </a:r>
          </a:p>
        </p:txBody>
      </p:sp>
      <p:sp>
        <p:nvSpPr>
          <p:cNvPr id="494" name="線"/>
          <p:cNvSpPr/>
          <p:nvPr/>
        </p:nvSpPr>
        <p:spPr>
          <a:xfrm flipV="1">
            <a:off x="6502400" y="1059317"/>
            <a:ext cx="0" cy="7634966"/>
          </a:xfrm>
          <a:prstGeom prst="line">
            <a:avLst/>
          </a:prstGeom>
          <a:ln w="38100" cap="rnd">
            <a:solidFill>
              <a:srgbClr val="000000">
                <a:alpha val="19207"/>
              </a:srgbClr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495" name="線"/>
          <p:cNvSpPr/>
          <p:nvPr/>
        </p:nvSpPr>
        <p:spPr>
          <a:xfrm>
            <a:off x="1555941" y="4984750"/>
            <a:ext cx="9892918" cy="0"/>
          </a:xfrm>
          <a:prstGeom prst="line">
            <a:avLst/>
          </a:prstGeom>
          <a:ln w="38100" cap="rnd">
            <a:solidFill>
              <a:srgbClr val="000000">
                <a:alpha val="24911"/>
              </a:srgbClr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496" name="UNITED ARROWS（ユナイテッドアローズ）"/>
          <p:cNvSpPr txBox="1"/>
          <p:nvPr/>
        </p:nvSpPr>
        <p:spPr>
          <a:xfrm>
            <a:off x="6769972" y="3394010"/>
            <a:ext cx="3187394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UNITED ARROWS（ユナイテッドアローズ）</a:t>
            </a:r>
          </a:p>
        </p:txBody>
      </p:sp>
      <p:sp>
        <p:nvSpPr>
          <p:cNvPr id="497" name="BEAUTY ＆ YOUTH UNITED ARROWS （ビューティ＆ユース ユナイテッドアローズ）"/>
          <p:cNvSpPr txBox="1"/>
          <p:nvPr/>
        </p:nvSpPr>
        <p:spPr>
          <a:xfrm>
            <a:off x="3881562" y="4038138"/>
            <a:ext cx="282346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t>BEAUTY ＆ YOUTH UNITED ARROWS</a:t>
            </a:r>
            <a:br/>
            <a:r>
              <a:t>（ビューティ＆ユース ユナイテッドアローズ）</a:t>
            </a:r>
          </a:p>
        </p:txBody>
      </p:sp>
      <p:sp>
        <p:nvSpPr>
          <p:cNvPr id="498" name="ZARA（ザラ）"/>
          <p:cNvSpPr txBox="1"/>
          <p:nvPr/>
        </p:nvSpPr>
        <p:spPr>
          <a:xfrm>
            <a:off x="7656434" y="6866949"/>
            <a:ext cx="99096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ZARA（ザラ）</a:t>
            </a:r>
          </a:p>
        </p:txBody>
      </p:sp>
      <p:sp>
        <p:nvSpPr>
          <p:cNvPr id="499" name="BEAMS（ビームス）"/>
          <p:cNvSpPr txBox="1"/>
          <p:nvPr/>
        </p:nvSpPr>
        <p:spPr>
          <a:xfrm>
            <a:off x="5587553" y="5085328"/>
            <a:ext cx="1347094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BEAMS（ビームス）</a:t>
            </a:r>
          </a:p>
        </p:txBody>
      </p:sp>
      <p:sp>
        <p:nvSpPr>
          <p:cNvPr id="500" name="OFUON オフオン)"/>
          <p:cNvSpPr txBox="1"/>
          <p:nvPr/>
        </p:nvSpPr>
        <p:spPr>
          <a:xfrm>
            <a:off x="6159996" y="6407308"/>
            <a:ext cx="684808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t>OFUON</a:t>
            </a:r>
            <a:br/>
            <a:r>
              <a:t>オフオン)</a:t>
            </a:r>
          </a:p>
        </p:txBody>
      </p:sp>
      <p:sp>
        <p:nvSpPr>
          <p:cNvPr id="501" name="TOMORROWLAND （トゥモローランド）"/>
          <p:cNvSpPr txBox="1"/>
          <p:nvPr/>
        </p:nvSpPr>
        <p:spPr>
          <a:xfrm>
            <a:off x="7087136" y="3678523"/>
            <a:ext cx="282446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TOMORROWLAND （トゥモローランド）</a:t>
            </a:r>
          </a:p>
        </p:txBody>
      </p:sp>
      <p:sp>
        <p:nvSpPr>
          <p:cNvPr id="502" name="THEORY(セオリー)"/>
          <p:cNvSpPr txBox="1"/>
          <p:nvPr/>
        </p:nvSpPr>
        <p:spPr>
          <a:xfrm>
            <a:off x="4642477" y="1734961"/>
            <a:ext cx="130163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THEORY(セオリー)</a:t>
            </a:r>
          </a:p>
        </p:txBody>
      </p:sp>
      <p:sp>
        <p:nvSpPr>
          <p:cNvPr id="503" name="Deuxieme Classe （ドゥーズィエム クラス）"/>
          <p:cNvSpPr txBox="1"/>
          <p:nvPr/>
        </p:nvSpPr>
        <p:spPr>
          <a:xfrm>
            <a:off x="5968004" y="1992689"/>
            <a:ext cx="168046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t>Deuxieme Classe</a:t>
            </a:r>
            <a:br/>
            <a:r>
              <a:t>（ドゥーズィエム クラス）</a:t>
            </a:r>
          </a:p>
        </p:txBody>
      </p:sp>
      <p:sp>
        <p:nvSpPr>
          <p:cNvPr id="504" name="INDEX（インデックス）"/>
          <p:cNvSpPr txBox="1"/>
          <p:nvPr/>
        </p:nvSpPr>
        <p:spPr>
          <a:xfrm>
            <a:off x="3774806" y="6502558"/>
            <a:ext cx="157356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INDEX（インデックス）</a:t>
            </a:r>
          </a:p>
        </p:txBody>
      </p:sp>
      <p:sp>
        <p:nvSpPr>
          <p:cNvPr id="505" name="any SiS(エニィ スィス）"/>
          <p:cNvSpPr txBox="1"/>
          <p:nvPr/>
        </p:nvSpPr>
        <p:spPr>
          <a:xfrm>
            <a:off x="4546755" y="5743166"/>
            <a:ext cx="164499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 any SiS(エニィ スィス）</a:t>
            </a:r>
          </a:p>
        </p:txBody>
      </p:sp>
      <p:sp>
        <p:nvSpPr>
          <p:cNvPr id="506" name="ESTNATION（エストネーション）"/>
          <p:cNvSpPr txBox="1"/>
          <p:nvPr/>
        </p:nvSpPr>
        <p:spPr>
          <a:xfrm>
            <a:off x="7676976" y="1930722"/>
            <a:ext cx="217271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ESTNATION（エストネーション）</a:t>
            </a:r>
          </a:p>
        </p:txBody>
      </p:sp>
      <p:sp>
        <p:nvSpPr>
          <p:cNvPr id="507" name="ICB…"/>
          <p:cNvSpPr txBox="1"/>
          <p:nvPr/>
        </p:nvSpPr>
        <p:spPr>
          <a:xfrm>
            <a:off x="8875352" y="2362378"/>
            <a:ext cx="1130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t>ICB</a:t>
            </a:r>
          </a:p>
          <a:p>
            <a:pPr>
              <a:defRPr b="1" sz="1000">
                <a:solidFill>
                  <a:srgbClr val="0433FF"/>
                </a:solidFill>
              </a:defRPr>
            </a:pPr>
            <a:r>
              <a:t>（アイシービー）</a:t>
            </a:r>
          </a:p>
        </p:txBody>
      </p:sp>
      <p:sp>
        <p:nvSpPr>
          <p:cNvPr id="508" name="nano・universe (ナノ・ユニバース)"/>
          <p:cNvSpPr txBox="1"/>
          <p:nvPr/>
        </p:nvSpPr>
        <p:spPr>
          <a:xfrm>
            <a:off x="4741596" y="3371981"/>
            <a:ext cx="125531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t>nano・universe</a:t>
            </a:r>
            <a:br/>
            <a:r>
              <a:t>(ナノ・ユニバース)</a:t>
            </a:r>
          </a:p>
        </p:txBody>
      </p:sp>
      <p:sp>
        <p:nvSpPr>
          <p:cNvPr id="509" name="DoCLASSE（ドゥクラッセ）"/>
          <p:cNvSpPr txBox="1"/>
          <p:nvPr/>
        </p:nvSpPr>
        <p:spPr>
          <a:xfrm>
            <a:off x="10022737" y="3934233"/>
            <a:ext cx="1823033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DoCLASSE（ドゥクラッセ）</a:t>
            </a:r>
          </a:p>
        </p:txBody>
      </p:sp>
      <p:sp>
        <p:nvSpPr>
          <p:cNvPr id="510" name="BEIGE(ベイジ）"/>
          <p:cNvSpPr txBox="1"/>
          <p:nvPr/>
        </p:nvSpPr>
        <p:spPr>
          <a:xfrm>
            <a:off x="9731248" y="2183189"/>
            <a:ext cx="1104876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BEIGE(ベイジ）</a:t>
            </a:r>
          </a:p>
        </p:txBody>
      </p:sp>
      <p:sp>
        <p:nvSpPr>
          <p:cNvPr id="511" name="GALLARDAGALANTE ガリャルダガランテ)"/>
          <p:cNvSpPr txBox="1"/>
          <p:nvPr/>
        </p:nvSpPr>
        <p:spPr>
          <a:xfrm>
            <a:off x="7339117" y="2358051"/>
            <a:ext cx="147397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t>GALLARDAGALANTE</a:t>
            </a:r>
            <a:br/>
            <a:r>
              <a:t>ガリャルダガランテ)</a:t>
            </a:r>
          </a:p>
        </p:txBody>
      </p:sp>
      <p:sp>
        <p:nvSpPr>
          <p:cNvPr id="512" name="価格が 高い"/>
          <p:cNvSpPr txBox="1"/>
          <p:nvPr/>
        </p:nvSpPr>
        <p:spPr>
          <a:xfrm>
            <a:off x="6254750" y="540568"/>
            <a:ext cx="495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00"/>
            </a:pPr>
            <a:r>
              <a:t>価格が</a:t>
            </a:r>
            <a:br/>
            <a:r>
              <a:t>高い</a:t>
            </a:r>
          </a:p>
        </p:txBody>
      </p:sp>
      <p:sp>
        <p:nvSpPr>
          <p:cNvPr id="513" name="価格が 安い"/>
          <p:cNvSpPr txBox="1"/>
          <p:nvPr/>
        </p:nvSpPr>
        <p:spPr>
          <a:xfrm>
            <a:off x="6254750" y="8800280"/>
            <a:ext cx="495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00"/>
            </a:pPr>
            <a:r>
              <a:t>価格が</a:t>
            </a:r>
            <a:br/>
            <a:r>
              <a:t>安い</a:t>
            </a:r>
          </a:p>
        </p:txBody>
      </p:sp>
      <p:sp>
        <p:nvSpPr>
          <p:cNvPr id="514" name="年齢層 低い"/>
          <p:cNvSpPr txBox="1"/>
          <p:nvPr/>
        </p:nvSpPr>
        <p:spPr>
          <a:xfrm>
            <a:off x="895350" y="4743450"/>
            <a:ext cx="495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00"/>
            </a:pPr>
            <a:r>
              <a:t>年齢層</a:t>
            </a:r>
            <a:br/>
            <a:r>
              <a:t>低い</a:t>
            </a:r>
          </a:p>
        </p:txBody>
      </p:sp>
      <p:sp>
        <p:nvSpPr>
          <p:cNvPr id="515" name="年齢層 高い"/>
          <p:cNvSpPr txBox="1"/>
          <p:nvPr/>
        </p:nvSpPr>
        <p:spPr>
          <a:xfrm>
            <a:off x="11748760" y="4743450"/>
            <a:ext cx="495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00"/>
            </a:pPr>
            <a:r>
              <a:t>年齢層</a:t>
            </a:r>
            <a:br/>
            <a:r>
              <a:t>高い</a:t>
            </a:r>
          </a:p>
        </p:txBody>
      </p:sp>
      <p:sp>
        <p:nvSpPr>
          <p:cNvPr id="516" name="Iライン"/>
          <p:cNvSpPr txBox="1"/>
          <p:nvPr/>
        </p:nvSpPr>
        <p:spPr>
          <a:xfrm>
            <a:off x="1060958" y="679450"/>
            <a:ext cx="1005533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000"/>
            </a:lvl1pPr>
          </a:lstStyle>
          <a:p>
            <a:pPr/>
            <a:r>
              <a:t>Iライン</a:t>
            </a:r>
          </a:p>
        </p:txBody>
      </p:sp>
      <p:sp>
        <p:nvSpPr>
          <p:cNvPr id="517" name="NATURAL BEAUTY BASIC （ナチュラルビューティベーシック）"/>
          <p:cNvSpPr txBox="1"/>
          <p:nvPr/>
        </p:nvSpPr>
        <p:spPr>
          <a:xfrm>
            <a:off x="7073955" y="6294800"/>
            <a:ext cx="2273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t>NATURAL BEAUTY BASIC</a:t>
            </a:r>
            <a:br/>
            <a:r>
              <a:t>（ナチュラルビューティベーシック）</a:t>
            </a:r>
          </a:p>
        </p:txBody>
      </p:sp>
      <p:sp>
        <p:nvSpPr>
          <p:cNvPr id="518" name="UNTITLED（アンタイトル）"/>
          <p:cNvSpPr txBox="1"/>
          <p:nvPr/>
        </p:nvSpPr>
        <p:spPr>
          <a:xfrm>
            <a:off x="5348622" y="2901184"/>
            <a:ext cx="1824956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UNTITLED（アンタイトル）</a:t>
            </a:r>
          </a:p>
        </p:txBody>
      </p:sp>
      <p:sp>
        <p:nvSpPr>
          <p:cNvPr id="519" name="Paul Stuart ポールスチュアート）"/>
          <p:cNvSpPr txBox="1"/>
          <p:nvPr/>
        </p:nvSpPr>
        <p:spPr>
          <a:xfrm>
            <a:off x="9591536" y="917335"/>
            <a:ext cx="1384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t>Paul Stuart</a:t>
            </a:r>
            <a:br/>
            <a:r>
              <a:t>ポールスチュアート）</a:t>
            </a:r>
          </a:p>
        </p:txBody>
      </p:sp>
      <p:sp>
        <p:nvSpPr>
          <p:cNvPr id="520" name="BARNEYS NEWYORK （バーニーズ ニューヨーク)"/>
          <p:cNvSpPr txBox="1"/>
          <p:nvPr/>
        </p:nvSpPr>
        <p:spPr>
          <a:xfrm>
            <a:off x="7339117" y="1334070"/>
            <a:ext cx="174297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t>BARNEYS NEWYORK</a:t>
            </a:r>
            <a:br/>
            <a:r>
              <a:t>（バーニーズ ニューヨーク)</a:t>
            </a:r>
          </a:p>
        </p:txBody>
      </p:sp>
      <p:sp>
        <p:nvSpPr>
          <p:cNvPr id="521" name="MAX MARA（マックスマーラ）"/>
          <p:cNvSpPr txBox="1"/>
          <p:nvPr/>
        </p:nvSpPr>
        <p:spPr>
          <a:xfrm>
            <a:off x="7363786" y="877118"/>
            <a:ext cx="199976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MAX MARA（マックスマーラ）</a:t>
            </a:r>
          </a:p>
        </p:txBody>
      </p:sp>
      <p:sp>
        <p:nvSpPr>
          <p:cNvPr id="522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23" name="Banana Republic（バナナリパブリック）"/>
          <p:cNvSpPr txBox="1"/>
          <p:nvPr/>
        </p:nvSpPr>
        <p:spPr>
          <a:xfrm>
            <a:off x="6651919" y="4239870"/>
            <a:ext cx="263303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Banana Republic（バナナリパブリック）</a:t>
            </a:r>
          </a:p>
        </p:txBody>
      </p:sp>
      <p:sp>
        <p:nvSpPr>
          <p:cNvPr id="524" name="Spick and Span(スピック＆スパン)"/>
          <p:cNvSpPr txBox="1"/>
          <p:nvPr/>
        </p:nvSpPr>
        <p:spPr>
          <a:xfrm>
            <a:off x="5118651" y="2421985"/>
            <a:ext cx="228489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Spick and Span(スピック＆スパン)</a:t>
            </a:r>
          </a:p>
        </p:txBody>
      </p:sp>
      <p:sp>
        <p:nvSpPr>
          <p:cNvPr id="525" name="Calvin Klein (カルバン・クライン)"/>
          <p:cNvSpPr txBox="1"/>
          <p:nvPr/>
        </p:nvSpPr>
        <p:spPr>
          <a:xfrm>
            <a:off x="9337162" y="1550262"/>
            <a:ext cx="138231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t>Calvin Klein</a:t>
            </a:r>
            <a:br/>
            <a:r>
              <a:t>(カルバン・クライン)</a:t>
            </a:r>
          </a:p>
        </p:txBody>
      </p:sp>
      <p:sp>
        <p:nvSpPr>
          <p:cNvPr id="526" name="Ray BEAMS（レイビームス）"/>
          <p:cNvSpPr txBox="1"/>
          <p:nvPr/>
        </p:nvSpPr>
        <p:spPr>
          <a:xfrm>
            <a:off x="2032396" y="4133388"/>
            <a:ext cx="1893852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Ray BEAMS（レイビームス）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ZARA（ザラ）"/>
          <p:cNvSpPr txBox="1"/>
          <p:nvPr/>
        </p:nvSpPr>
        <p:spPr>
          <a:xfrm>
            <a:off x="7726961" y="7169101"/>
            <a:ext cx="99096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ZARA（ザラ）</a:t>
            </a:r>
          </a:p>
        </p:txBody>
      </p:sp>
      <p:sp>
        <p:nvSpPr>
          <p:cNvPr id="529" name="NATURAL BEAUTY BASIC （ナチュラルビューティベーシック）"/>
          <p:cNvSpPr txBox="1"/>
          <p:nvPr/>
        </p:nvSpPr>
        <p:spPr>
          <a:xfrm>
            <a:off x="6705214" y="6119091"/>
            <a:ext cx="2273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t>NATURAL BEAUTY BASIC</a:t>
            </a:r>
            <a:br/>
            <a:r>
              <a:t>（ナチュラルビューティベーシック）</a:t>
            </a:r>
          </a:p>
        </p:txBody>
      </p:sp>
      <p:sp>
        <p:nvSpPr>
          <p:cNvPr id="530" name="ViS（ビス）"/>
          <p:cNvSpPr txBox="1"/>
          <p:nvPr/>
        </p:nvSpPr>
        <p:spPr>
          <a:xfrm>
            <a:off x="5517827" y="6142210"/>
            <a:ext cx="83921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ViS（ビス）</a:t>
            </a:r>
          </a:p>
        </p:txBody>
      </p:sp>
      <p:sp>
        <p:nvSpPr>
          <p:cNvPr id="531" name="MK MICHEL KLEIN (エムケー ミッシェルクラン)"/>
          <p:cNvSpPr txBox="1"/>
          <p:nvPr/>
        </p:nvSpPr>
        <p:spPr>
          <a:xfrm>
            <a:off x="5454302" y="3951130"/>
            <a:ext cx="180548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t>MK MICHEL KLEIN</a:t>
            </a:r>
            <a:br/>
            <a:r>
              <a:t>(エムケー ミッシェルクラン)</a:t>
            </a:r>
          </a:p>
        </p:txBody>
      </p:sp>
      <p:sp>
        <p:nvSpPr>
          <p:cNvPr id="532" name="apart by lowrys( アパートバイローリーズ)"/>
          <p:cNvSpPr txBox="1"/>
          <p:nvPr/>
        </p:nvSpPr>
        <p:spPr>
          <a:xfrm>
            <a:off x="6411308" y="5451931"/>
            <a:ext cx="157380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t>apart by lowrys(</a:t>
            </a:r>
            <a:br/>
            <a:r>
              <a:t>アパートバイローリーズ)</a:t>
            </a:r>
          </a:p>
        </p:txBody>
      </p:sp>
      <p:sp>
        <p:nvSpPr>
          <p:cNvPr id="533" name="MANGO （マンゴ）"/>
          <p:cNvSpPr txBox="1"/>
          <p:nvPr/>
        </p:nvSpPr>
        <p:spPr>
          <a:xfrm>
            <a:off x="7413428" y="6873495"/>
            <a:ext cx="1345915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 MANGO （マンゴ）</a:t>
            </a:r>
          </a:p>
        </p:txBody>
      </p:sp>
      <p:sp>
        <p:nvSpPr>
          <p:cNvPr id="534" name="IENA （イエナ）"/>
          <p:cNvSpPr txBox="1"/>
          <p:nvPr/>
        </p:nvSpPr>
        <p:spPr>
          <a:xfrm>
            <a:off x="8017653" y="2708653"/>
            <a:ext cx="117805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IENA （イエナ） </a:t>
            </a:r>
          </a:p>
        </p:txBody>
      </p:sp>
      <p:sp>
        <p:nvSpPr>
          <p:cNvPr id="535" name="ROPE（ロペ）"/>
          <p:cNvSpPr txBox="1"/>
          <p:nvPr/>
        </p:nvSpPr>
        <p:spPr>
          <a:xfrm>
            <a:off x="7727736" y="3930649"/>
            <a:ext cx="98941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ROPE（ロペ）</a:t>
            </a:r>
          </a:p>
        </p:txBody>
      </p:sp>
      <p:sp>
        <p:nvSpPr>
          <p:cNvPr id="536" name="23区"/>
          <p:cNvSpPr txBox="1"/>
          <p:nvPr/>
        </p:nvSpPr>
        <p:spPr>
          <a:xfrm>
            <a:off x="7635266" y="2718858"/>
            <a:ext cx="41319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23区</a:t>
            </a:r>
          </a:p>
        </p:txBody>
      </p:sp>
      <p:sp>
        <p:nvSpPr>
          <p:cNvPr id="537" name="ANAYI （アナイ）"/>
          <p:cNvSpPr txBox="1"/>
          <p:nvPr/>
        </p:nvSpPr>
        <p:spPr>
          <a:xfrm>
            <a:off x="7711735" y="2318922"/>
            <a:ext cx="749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t>ANAYI</a:t>
            </a:r>
            <a:br/>
            <a:r>
              <a:t>（アナイ）</a:t>
            </a:r>
          </a:p>
        </p:txBody>
      </p:sp>
      <p:sp>
        <p:nvSpPr>
          <p:cNvPr id="538" name="線"/>
          <p:cNvSpPr/>
          <p:nvPr/>
        </p:nvSpPr>
        <p:spPr>
          <a:xfrm flipV="1">
            <a:off x="6449664" y="1071610"/>
            <a:ext cx="1" cy="7511086"/>
          </a:xfrm>
          <a:prstGeom prst="line">
            <a:avLst/>
          </a:prstGeom>
          <a:ln w="38100" cap="rnd">
            <a:solidFill>
              <a:srgbClr val="000000">
                <a:alpha val="18908"/>
              </a:srgbClr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39" name="線"/>
          <p:cNvSpPr/>
          <p:nvPr/>
        </p:nvSpPr>
        <p:spPr>
          <a:xfrm>
            <a:off x="1555941" y="4984750"/>
            <a:ext cx="9892918" cy="0"/>
          </a:xfrm>
          <a:prstGeom prst="line">
            <a:avLst/>
          </a:prstGeom>
          <a:ln w="38100" cap="rnd">
            <a:solidFill>
              <a:srgbClr val="000000">
                <a:alpha val="35129"/>
              </a:srgbClr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40" name="Honeys（ハニース）"/>
          <p:cNvSpPr/>
          <p:nvPr/>
        </p:nvSpPr>
        <p:spPr>
          <a:xfrm>
            <a:off x="2495849" y="7662436"/>
            <a:ext cx="137351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Honeys（ハニース）</a:t>
            </a:r>
          </a:p>
        </p:txBody>
      </p:sp>
      <p:sp>
        <p:nvSpPr>
          <p:cNvPr id="541" name="axes femme（アクシーズファム）"/>
          <p:cNvSpPr txBox="1"/>
          <p:nvPr/>
        </p:nvSpPr>
        <p:spPr>
          <a:xfrm>
            <a:off x="4455717" y="6952732"/>
            <a:ext cx="2201305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axes femme（アクシーズファム）</a:t>
            </a:r>
          </a:p>
        </p:txBody>
      </p:sp>
      <p:sp>
        <p:nvSpPr>
          <p:cNvPr id="542" name="LIZ LISA (リズリサ)"/>
          <p:cNvSpPr txBox="1"/>
          <p:nvPr/>
        </p:nvSpPr>
        <p:spPr>
          <a:xfrm>
            <a:off x="3235893" y="3930649"/>
            <a:ext cx="137965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LIZ LISA (リズリサ)</a:t>
            </a:r>
          </a:p>
        </p:txBody>
      </p:sp>
      <p:sp>
        <p:nvSpPr>
          <p:cNvPr id="543" name="w closet（ダブルクローゼット）"/>
          <p:cNvSpPr txBox="1"/>
          <p:nvPr/>
        </p:nvSpPr>
        <p:spPr>
          <a:xfrm>
            <a:off x="4133701" y="7353299"/>
            <a:ext cx="2060414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w closet（ダブルクローゼット）</a:t>
            </a:r>
          </a:p>
        </p:txBody>
      </p:sp>
      <p:sp>
        <p:nvSpPr>
          <p:cNvPr id="544" name="JILLSTUART （ジル スチュアート）"/>
          <p:cNvSpPr txBox="1"/>
          <p:nvPr/>
        </p:nvSpPr>
        <p:spPr>
          <a:xfrm>
            <a:off x="4729473" y="3283665"/>
            <a:ext cx="228595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JILLSTUART （ジル スチュアート）</a:t>
            </a:r>
          </a:p>
        </p:txBody>
      </p:sp>
      <p:sp>
        <p:nvSpPr>
          <p:cNvPr id="545" name="snidel (スナイデル)"/>
          <p:cNvSpPr txBox="1"/>
          <p:nvPr/>
        </p:nvSpPr>
        <p:spPr>
          <a:xfrm>
            <a:off x="3556224" y="3535001"/>
            <a:ext cx="1355652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snidel (スナイデル) </a:t>
            </a:r>
          </a:p>
        </p:txBody>
      </p:sp>
      <p:sp>
        <p:nvSpPr>
          <p:cNvPr id="546" name="L'EST ROSE（レストローズ）"/>
          <p:cNvSpPr txBox="1"/>
          <p:nvPr/>
        </p:nvSpPr>
        <p:spPr>
          <a:xfrm>
            <a:off x="4608855" y="2607330"/>
            <a:ext cx="189502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L'EST ROSE（レストローズ）</a:t>
            </a:r>
          </a:p>
        </p:txBody>
      </p:sp>
      <p:sp>
        <p:nvSpPr>
          <p:cNvPr id="547" name="FRAY I.D (フレイアイディー)"/>
          <p:cNvSpPr txBox="1"/>
          <p:nvPr/>
        </p:nvSpPr>
        <p:spPr>
          <a:xfrm>
            <a:off x="4586530" y="2332467"/>
            <a:ext cx="19396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FRAY I.D (フレイアイディー) </a:t>
            </a:r>
          </a:p>
        </p:txBody>
      </p:sp>
      <p:sp>
        <p:nvSpPr>
          <p:cNvPr id="548" name="NOLLEY'S（ノーリーズ）"/>
          <p:cNvSpPr txBox="1"/>
          <p:nvPr/>
        </p:nvSpPr>
        <p:spPr>
          <a:xfrm>
            <a:off x="5674165" y="3535001"/>
            <a:ext cx="165647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NOLLEY'S（ノーリーズ）</a:t>
            </a:r>
          </a:p>
        </p:txBody>
      </p:sp>
      <p:sp>
        <p:nvSpPr>
          <p:cNvPr id="549" name="LANVIN en Bleu(ランバンオンブルー)"/>
          <p:cNvSpPr txBox="1"/>
          <p:nvPr/>
        </p:nvSpPr>
        <p:spPr>
          <a:xfrm>
            <a:off x="3895104" y="2114549"/>
            <a:ext cx="246194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LANVIN en Bleu(ランバンオンブルー)</a:t>
            </a:r>
          </a:p>
        </p:txBody>
      </p:sp>
      <p:sp>
        <p:nvSpPr>
          <p:cNvPr id="550" name="ROYAL PARTY （ロイヤルパーティー）"/>
          <p:cNvSpPr txBox="1"/>
          <p:nvPr/>
        </p:nvSpPr>
        <p:spPr>
          <a:xfrm>
            <a:off x="3478400" y="4377807"/>
            <a:ext cx="1511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t>ROYAL PARTY</a:t>
            </a:r>
            <a:br/>
            <a:r>
              <a:t>（ロイヤルパーティー）</a:t>
            </a:r>
          </a:p>
        </p:txBody>
      </p:sp>
      <p:sp>
        <p:nvSpPr>
          <p:cNvPr id="551" name="INGNI（イング）"/>
          <p:cNvSpPr txBox="1"/>
          <p:nvPr/>
        </p:nvSpPr>
        <p:spPr>
          <a:xfrm>
            <a:off x="3642762" y="5528832"/>
            <a:ext cx="11825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INGNI（イング）</a:t>
            </a:r>
          </a:p>
        </p:txBody>
      </p:sp>
      <p:sp>
        <p:nvSpPr>
          <p:cNvPr id="552" name="Drawer（ドゥロワー）"/>
          <p:cNvSpPr txBox="1"/>
          <p:nvPr/>
        </p:nvSpPr>
        <p:spPr>
          <a:xfrm>
            <a:off x="7095361" y="1359814"/>
            <a:ext cx="149300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Drawer（ドゥロワー）</a:t>
            </a:r>
          </a:p>
        </p:txBody>
      </p:sp>
      <p:sp>
        <p:nvSpPr>
          <p:cNvPr id="553" name="ADORE(アドーア)"/>
          <p:cNvSpPr txBox="1"/>
          <p:nvPr/>
        </p:nvSpPr>
        <p:spPr>
          <a:xfrm>
            <a:off x="8283787" y="2015294"/>
            <a:ext cx="1221582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ADORE(アドーア)</a:t>
            </a:r>
          </a:p>
        </p:txBody>
      </p:sp>
      <p:sp>
        <p:nvSpPr>
          <p:cNvPr id="554" name="FOXEY （ フォクシー）"/>
          <p:cNvSpPr txBox="1"/>
          <p:nvPr/>
        </p:nvSpPr>
        <p:spPr>
          <a:xfrm>
            <a:off x="8670528" y="1056216"/>
            <a:ext cx="1531144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FOXEY （ フォクシー）</a:t>
            </a:r>
          </a:p>
        </p:txBody>
      </p:sp>
      <p:sp>
        <p:nvSpPr>
          <p:cNvPr id="555" name="価格が 高い"/>
          <p:cNvSpPr txBox="1"/>
          <p:nvPr/>
        </p:nvSpPr>
        <p:spPr>
          <a:xfrm>
            <a:off x="6254750" y="456816"/>
            <a:ext cx="495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00"/>
            </a:pPr>
            <a:r>
              <a:t>価格が</a:t>
            </a:r>
            <a:br/>
            <a:r>
              <a:t>高い</a:t>
            </a:r>
          </a:p>
        </p:txBody>
      </p:sp>
      <p:sp>
        <p:nvSpPr>
          <p:cNvPr id="556" name="価格が 安い"/>
          <p:cNvSpPr txBox="1"/>
          <p:nvPr/>
        </p:nvSpPr>
        <p:spPr>
          <a:xfrm>
            <a:off x="6254750" y="8689492"/>
            <a:ext cx="495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00"/>
            </a:pPr>
            <a:r>
              <a:t>価格が</a:t>
            </a:r>
            <a:br/>
            <a:r>
              <a:t>安い</a:t>
            </a:r>
          </a:p>
        </p:txBody>
      </p:sp>
      <p:sp>
        <p:nvSpPr>
          <p:cNvPr id="557" name="年齢層 低い"/>
          <p:cNvSpPr txBox="1"/>
          <p:nvPr/>
        </p:nvSpPr>
        <p:spPr>
          <a:xfrm>
            <a:off x="895350" y="4743450"/>
            <a:ext cx="495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00"/>
            </a:pPr>
            <a:r>
              <a:t>年齢層</a:t>
            </a:r>
            <a:br/>
            <a:r>
              <a:t>低い</a:t>
            </a:r>
          </a:p>
        </p:txBody>
      </p:sp>
      <p:sp>
        <p:nvSpPr>
          <p:cNvPr id="558" name="年齢層 高い"/>
          <p:cNvSpPr txBox="1"/>
          <p:nvPr/>
        </p:nvSpPr>
        <p:spPr>
          <a:xfrm>
            <a:off x="11748760" y="4743450"/>
            <a:ext cx="495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00"/>
            </a:pPr>
            <a:r>
              <a:t>年齢層</a:t>
            </a:r>
            <a:br/>
            <a:r>
              <a:t>高い</a:t>
            </a:r>
          </a:p>
        </p:txBody>
      </p:sp>
      <p:sp>
        <p:nvSpPr>
          <p:cNvPr id="559" name="組曲"/>
          <p:cNvSpPr txBox="1"/>
          <p:nvPr/>
        </p:nvSpPr>
        <p:spPr>
          <a:xfrm>
            <a:off x="4567257" y="2851138"/>
            <a:ext cx="36830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組曲</a:t>
            </a:r>
          </a:p>
        </p:txBody>
      </p:sp>
      <p:sp>
        <p:nvSpPr>
          <p:cNvPr id="560" name="自由区"/>
          <p:cNvSpPr txBox="1"/>
          <p:nvPr/>
        </p:nvSpPr>
        <p:spPr>
          <a:xfrm>
            <a:off x="10510111" y="2324099"/>
            <a:ext cx="49530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自由区</a:t>
            </a:r>
          </a:p>
        </p:txBody>
      </p:sp>
      <p:sp>
        <p:nvSpPr>
          <p:cNvPr id="561" name="Xライン"/>
          <p:cNvSpPr txBox="1"/>
          <p:nvPr/>
        </p:nvSpPr>
        <p:spPr>
          <a:xfrm>
            <a:off x="1033052" y="679450"/>
            <a:ext cx="106134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000"/>
            </a:lvl1pPr>
          </a:lstStyle>
          <a:p>
            <a:pPr/>
            <a:r>
              <a:t>Xライン</a:t>
            </a:r>
          </a:p>
        </p:txBody>
      </p:sp>
      <p:sp>
        <p:nvSpPr>
          <p:cNvPr id="562" name="Reflect(リフレクト)"/>
          <p:cNvSpPr txBox="1"/>
          <p:nvPr/>
        </p:nvSpPr>
        <p:spPr>
          <a:xfrm>
            <a:off x="9188549" y="2718858"/>
            <a:ext cx="133649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Reflect(リフレクト)</a:t>
            </a:r>
          </a:p>
        </p:txBody>
      </p:sp>
      <p:sp>
        <p:nvSpPr>
          <p:cNvPr id="563" name="WILLSELECTION (ウィルセレクション)"/>
          <p:cNvSpPr txBox="1"/>
          <p:nvPr/>
        </p:nvSpPr>
        <p:spPr>
          <a:xfrm>
            <a:off x="2855730" y="2613403"/>
            <a:ext cx="138231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t>WILLSELECTION</a:t>
            </a:r>
            <a:br/>
            <a:r>
              <a:t>(ウィルセレクション)</a:t>
            </a:r>
          </a:p>
        </p:txBody>
      </p:sp>
      <p:sp>
        <p:nvSpPr>
          <p:cNvPr id="564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65" name="GU（ジーユー）"/>
          <p:cNvSpPr/>
          <p:nvPr/>
        </p:nvSpPr>
        <p:spPr>
          <a:xfrm>
            <a:off x="4729850" y="8097453"/>
            <a:ext cx="107411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GU（ジーユー）</a:t>
            </a:r>
          </a:p>
        </p:txBody>
      </p:sp>
      <p:sp>
        <p:nvSpPr>
          <p:cNvPr id="566" name="M-PREMIER （エムプルミエ）"/>
          <p:cNvSpPr txBox="1"/>
          <p:nvPr/>
        </p:nvSpPr>
        <p:spPr>
          <a:xfrm>
            <a:off x="6334414" y="2613403"/>
            <a:ext cx="1130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t>M-PREMIER</a:t>
            </a:r>
            <a:br/>
            <a:r>
              <a:t>（エムプルミエ）</a:t>
            </a:r>
          </a:p>
        </p:txBody>
      </p:sp>
      <p:sp>
        <p:nvSpPr>
          <p:cNvPr id="567" name="22 OCTOBRE （ヴァンドゥー・オクトーブル）"/>
          <p:cNvSpPr txBox="1"/>
          <p:nvPr/>
        </p:nvSpPr>
        <p:spPr>
          <a:xfrm>
            <a:off x="8426449" y="2332467"/>
            <a:ext cx="201930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rPr>
                <a:latin typeface="Lucida Grande"/>
                <a:ea typeface="Lucida Grande"/>
                <a:cs typeface="Lucida Grande"/>
                <a:sym typeface="Lucida Grande"/>
              </a:rPr>
              <a:t>22 OCTOBRE</a:t>
            </a:r>
            <a:br>
              <a:rPr>
                <a:latin typeface="Lucida Grande"/>
                <a:ea typeface="Lucida Grande"/>
                <a:cs typeface="Lucida Grande"/>
                <a:sym typeface="Lucida Grande"/>
              </a:rPr>
            </a:br>
            <a:r>
              <a:t>（ヴァンドゥー・オクトーブル）</a:t>
            </a:r>
          </a:p>
        </p:txBody>
      </p:sp>
      <p:sp>
        <p:nvSpPr>
          <p:cNvPr id="568" name="EPOCA (エポカ)"/>
          <p:cNvSpPr txBox="1"/>
          <p:nvPr/>
        </p:nvSpPr>
        <p:spPr>
          <a:xfrm>
            <a:off x="8878453" y="1359814"/>
            <a:ext cx="1115294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EPOCA (エポカ)</a:t>
            </a:r>
          </a:p>
        </p:txBody>
      </p:sp>
      <p:sp>
        <p:nvSpPr>
          <p:cNvPr id="569" name="FOREVER21（フォーエバー21）"/>
          <p:cNvSpPr txBox="1"/>
          <p:nvPr/>
        </p:nvSpPr>
        <p:spPr>
          <a:xfrm>
            <a:off x="2131158" y="7070069"/>
            <a:ext cx="2102893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FOREVER21（フォーエバー21）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72" name="GU（ジーユー）"/>
          <p:cNvSpPr/>
          <p:nvPr/>
        </p:nvSpPr>
        <p:spPr>
          <a:xfrm>
            <a:off x="4738458" y="7947600"/>
            <a:ext cx="107411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GU（ジーユー）</a:t>
            </a:r>
          </a:p>
        </p:txBody>
      </p:sp>
      <p:sp>
        <p:nvSpPr>
          <p:cNvPr id="573" name="UNIQLO(ユニクロ）"/>
          <p:cNvSpPr/>
          <p:nvPr/>
        </p:nvSpPr>
        <p:spPr>
          <a:xfrm>
            <a:off x="5418422" y="7534793"/>
            <a:ext cx="1355156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UNIQLO(ユニクロ）</a:t>
            </a:r>
          </a:p>
        </p:txBody>
      </p:sp>
      <p:sp>
        <p:nvSpPr>
          <p:cNvPr id="574" name="earth music &amp; ecology（アースミュージック&amp;エコロジー）"/>
          <p:cNvSpPr txBox="1"/>
          <p:nvPr/>
        </p:nvSpPr>
        <p:spPr>
          <a:xfrm>
            <a:off x="3399315" y="5946373"/>
            <a:ext cx="3752404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earth music &amp; ecology（アースミュージック&amp;エコロジー）</a:t>
            </a:r>
          </a:p>
        </p:txBody>
      </p:sp>
      <p:sp>
        <p:nvSpPr>
          <p:cNvPr id="575" name="coen（コーエン）"/>
          <p:cNvSpPr txBox="1"/>
          <p:nvPr/>
        </p:nvSpPr>
        <p:spPr>
          <a:xfrm>
            <a:off x="5027928" y="6941749"/>
            <a:ext cx="119336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coen（コーエン）</a:t>
            </a:r>
          </a:p>
        </p:txBody>
      </p:sp>
      <p:sp>
        <p:nvSpPr>
          <p:cNvPr id="576" name="GLOBAL WORK(グローバルワーク)"/>
          <p:cNvSpPr txBox="1"/>
          <p:nvPr/>
        </p:nvSpPr>
        <p:spPr>
          <a:xfrm>
            <a:off x="5016225" y="5558390"/>
            <a:ext cx="226182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GLOBAL WORK(グローバルワーク)</a:t>
            </a:r>
          </a:p>
        </p:txBody>
      </p:sp>
      <p:sp>
        <p:nvSpPr>
          <p:cNvPr id="577" name="MAJESTIC LEGON (マジェスティックレゴン)"/>
          <p:cNvSpPr txBox="1"/>
          <p:nvPr/>
        </p:nvSpPr>
        <p:spPr>
          <a:xfrm>
            <a:off x="2460748" y="5264932"/>
            <a:ext cx="163631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t>MAJESTIC LEGON</a:t>
            </a:r>
            <a:br/>
            <a:r>
              <a:t>(マジェスティックレゴン)</a:t>
            </a:r>
          </a:p>
        </p:txBody>
      </p:sp>
      <p:sp>
        <p:nvSpPr>
          <p:cNvPr id="578" name="TOMMY HILFIGER （トミーヒルフィガー）"/>
          <p:cNvSpPr txBox="1"/>
          <p:nvPr/>
        </p:nvSpPr>
        <p:spPr>
          <a:xfrm>
            <a:off x="6492795" y="2176566"/>
            <a:ext cx="1511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t>TOMMY HILFIGER</a:t>
            </a:r>
            <a:br/>
            <a:r>
              <a:t>（トミーヒルフィガー）</a:t>
            </a:r>
          </a:p>
        </p:txBody>
      </p:sp>
      <p:sp>
        <p:nvSpPr>
          <p:cNvPr id="579" name="AS KNOW AS （ アズノゥアズ）"/>
          <p:cNvSpPr txBox="1"/>
          <p:nvPr/>
        </p:nvSpPr>
        <p:spPr>
          <a:xfrm>
            <a:off x="2657690" y="3672557"/>
            <a:ext cx="2089685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AS KNOW AS （ アズノゥアズ）</a:t>
            </a:r>
          </a:p>
        </p:txBody>
      </p:sp>
      <p:sp>
        <p:nvSpPr>
          <p:cNvPr id="580" name="LOWRYS FARM (ローリーズファーム)"/>
          <p:cNvSpPr txBox="1"/>
          <p:nvPr/>
        </p:nvSpPr>
        <p:spPr>
          <a:xfrm>
            <a:off x="3979472" y="5041998"/>
            <a:ext cx="138231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t>LOWRYS FARM</a:t>
            </a:r>
            <a:br/>
            <a:r>
              <a:t>(ローリーズファーム)</a:t>
            </a:r>
          </a:p>
        </p:txBody>
      </p:sp>
      <p:sp>
        <p:nvSpPr>
          <p:cNvPr id="581" name="WEGO （ウィゴー）"/>
          <p:cNvSpPr txBox="1"/>
          <p:nvPr/>
        </p:nvSpPr>
        <p:spPr>
          <a:xfrm>
            <a:off x="2068524" y="7661180"/>
            <a:ext cx="1377232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 WEGO （ウィゴー）</a:t>
            </a:r>
          </a:p>
        </p:txBody>
      </p:sp>
      <p:sp>
        <p:nvSpPr>
          <p:cNvPr id="582" name="線"/>
          <p:cNvSpPr/>
          <p:nvPr/>
        </p:nvSpPr>
        <p:spPr>
          <a:xfrm flipV="1">
            <a:off x="6357044" y="1000946"/>
            <a:ext cx="1" cy="7967608"/>
          </a:xfrm>
          <a:prstGeom prst="line">
            <a:avLst/>
          </a:prstGeom>
          <a:ln w="38100" cap="rnd">
            <a:solidFill>
              <a:srgbClr val="000000">
                <a:alpha val="16624"/>
              </a:srgbClr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83" name="線"/>
          <p:cNvSpPr/>
          <p:nvPr/>
        </p:nvSpPr>
        <p:spPr>
          <a:xfrm>
            <a:off x="1555941" y="4957809"/>
            <a:ext cx="9892918" cy="1"/>
          </a:xfrm>
          <a:prstGeom prst="line">
            <a:avLst/>
          </a:prstGeom>
          <a:ln w="38100" cap="rnd">
            <a:solidFill>
              <a:srgbClr val="000000">
                <a:alpha val="31726"/>
              </a:srgbClr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84" name="green label relaxing (グリーンレーベルリラクシング)"/>
          <p:cNvSpPr txBox="1"/>
          <p:nvPr/>
        </p:nvSpPr>
        <p:spPr>
          <a:xfrm>
            <a:off x="6303932" y="4228591"/>
            <a:ext cx="432132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t>green label relaxing</a:t>
            </a:r>
            <a:br/>
            <a:r>
              <a:t>(グリーンレーベルリラクシング)</a:t>
            </a:r>
          </a:p>
        </p:txBody>
      </p:sp>
      <p:sp>
        <p:nvSpPr>
          <p:cNvPr id="585" name="American Eagleアメリカンイーグル"/>
          <p:cNvSpPr txBox="1"/>
          <p:nvPr/>
        </p:nvSpPr>
        <p:spPr>
          <a:xfrm>
            <a:off x="2552177" y="6954535"/>
            <a:ext cx="230071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American Eagleアメリカンイーグル</a:t>
            </a:r>
          </a:p>
        </p:txBody>
      </p:sp>
      <p:sp>
        <p:nvSpPr>
          <p:cNvPr id="586" name="Gap（ギャップ）"/>
          <p:cNvSpPr txBox="1"/>
          <p:nvPr/>
        </p:nvSpPr>
        <p:spPr>
          <a:xfrm>
            <a:off x="6205835" y="6787776"/>
            <a:ext cx="113923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Gap（ギャップ）</a:t>
            </a:r>
          </a:p>
        </p:txBody>
      </p:sp>
      <p:sp>
        <p:nvSpPr>
          <p:cNvPr id="587" name="BARNYARDSTORM バンヤードストーム"/>
          <p:cNvSpPr txBox="1"/>
          <p:nvPr/>
        </p:nvSpPr>
        <p:spPr>
          <a:xfrm>
            <a:off x="6492795" y="2703259"/>
            <a:ext cx="134634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t>BARNYARDSTORM</a:t>
            </a:r>
            <a:br/>
            <a:r>
              <a:t>バンヤードストーム</a:t>
            </a:r>
          </a:p>
        </p:txBody>
      </p:sp>
      <p:sp>
        <p:nvSpPr>
          <p:cNvPr id="588" name="Mila Owen (ミラ オーウェン)"/>
          <p:cNvSpPr txBox="1"/>
          <p:nvPr/>
        </p:nvSpPr>
        <p:spPr>
          <a:xfrm>
            <a:off x="6190208" y="4391020"/>
            <a:ext cx="117048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t>Mila Owen</a:t>
            </a:r>
            <a:br/>
            <a:r>
              <a:t>(ミラ オーウェン)</a:t>
            </a:r>
          </a:p>
        </p:txBody>
      </p:sp>
      <p:sp>
        <p:nvSpPr>
          <p:cNvPr id="589" name="Eddie Bauer（エディー・バウアー）"/>
          <p:cNvSpPr txBox="1"/>
          <p:nvPr/>
        </p:nvSpPr>
        <p:spPr>
          <a:xfrm>
            <a:off x="9751268" y="3986715"/>
            <a:ext cx="23206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Eddie Bauer（エディー・バウアー）</a:t>
            </a:r>
          </a:p>
        </p:txBody>
      </p:sp>
      <p:sp>
        <p:nvSpPr>
          <p:cNvPr id="590" name="OLD ENGLAND （オールド イングランド）"/>
          <p:cNvSpPr txBox="1"/>
          <p:nvPr/>
        </p:nvSpPr>
        <p:spPr>
          <a:xfrm>
            <a:off x="7134538" y="1355790"/>
            <a:ext cx="259818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t>OLD ENGLAND</a:t>
            </a:r>
            <a:br/>
            <a:r>
              <a:t>（オールド イングランド）</a:t>
            </a:r>
          </a:p>
        </p:txBody>
      </p:sp>
      <p:sp>
        <p:nvSpPr>
          <p:cNvPr id="591" name="w closet（ダブルクローゼット）"/>
          <p:cNvSpPr txBox="1"/>
          <p:nvPr/>
        </p:nvSpPr>
        <p:spPr>
          <a:xfrm>
            <a:off x="3181008" y="6463103"/>
            <a:ext cx="2060415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w closet（ダブルクローゼット）</a:t>
            </a:r>
          </a:p>
        </p:txBody>
      </p:sp>
      <p:sp>
        <p:nvSpPr>
          <p:cNvPr id="592" name="Aquascutum（アクアスキュータム）"/>
          <p:cNvSpPr txBox="1"/>
          <p:nvPr/>
        </p:nvSpPr>
        <p:spPr>
          <a:xfrm>
            <a:off x="8617025" y="1057214"/>
            <a:ext cx="243589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 Aquascutum（アクアスキュータム）</a:t>
            </a:r>
          </a:p>
        </p:txBody>
      </p:sp>
      <p:sp>
        <p:nvSpPr>
          <p:cNvPr id="593" name="HYSTERIC GLAMOUR （ヒステリックグラマー）"/>
          <p:cNvSpPr txBox="1"/>
          <p:nvPr/>
        </p:nvSpPr>
        <p:spPr>
          <a:xfrm>
            <a:off x="3851480" y="2450297"/>
            <a:ext cx="1638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t>HYSTERIC GLAMOUR</a:t>
            </a:r>
            <a:br/>
            <a:r>
              <a:t>（ヒステリックグラマー）</a:t>
            </a:r>
          </a:p>
        </p:txBody>
      </p:sp>
      <p:sp>
        <p:nvSpPr>
          <p:cNvPr id="594" name="moussy（マウジー）"/>
          <p:cNvSpPr txBox="1"/>
          <p:nvPr/>
        </p:nvSpPr>
        <p:spPr>
          <a:xfrm>
            <a:off x="5450865" y="4785766"/>
            <a:ext cx="139254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moussy（マウジー）</a:t>
            </a:r>
          </a:p>
        </p:txBody>
      </p:sp>
      <p:sp>
        <p:nvSpPr>
          <p:cNvPr id="595" name="BEAUTY ＆ YOUTH UNITED ARROWS （ビューティ＆ユース ユナイテッドアローズ）"/>
          <p:cNvSpPr txBox="1"/>
          <p:nvPr/>
        </p:nvSpPr>
        <p:spPr>
          <a:xfrm>
            <a:off x="4556473" y="3278802"/>
            <a:ext cx="282346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t>BEAUTY ＆ YOUTH UNITED ARROWS</a:t>
            </a:r>
            <a:br/>
            <a:r>
              <a:t>（ビューティ＆ユース ユナイテッドアローズ）</a:t>
            </a:r>
          </a:p>
        </p:txBody>
      </p:sp>
      <p:sp>
        <p:nvSpPr>
          <p:cNvPr id="596" name="UNITED ARROWS（ユナイテッドアローズ）"/>
          <p:cNvSpPr txBox="1"/>
          <p:nvPr/>
        </p:nvSpPr>
        <p:spPr>
          <a:xfrm>
            <a:off x="7472666" y="3089291"/>
            <a:ext cx="3187394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UNITED ARROWS（ユナイテッドアローズ）</a:t>
            </a:r>
          </a:p>
        </p:txBody>
      </p:sp>
      <p:sp>
        <p:nvSpPr>
          <p:cNvPr id="597" name="URBAN RESEARCH  （アーバンリサーチ）"/>
          <p:cNvSpPr txBox="1"/>
          <p:nvPr/>
        </p:nvSpPr>
        <p:spPr>
          <a:xfrm>
            <a:off x="4787143" y="3864327"/>
            <a:ext cx="261771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t>URBAN RESEARCH </a:t>
            </a:r>
            <a:br/>
            <a:r>
              <a:t>（アーバンリサーチ）</a:t>
            </a:r>
          </a:p>
        </p:txBody>
      </p:sp>
      <p:sp>
        <p:nvSpPr>
          <p:cNvPr id="598" name="ZARA（ザラ）"/>
          <p:cNvSpPr txBox="1"/>
          <p:nvPr/>
        </p:nvSpPr>
        <p:spPr>
          <a:xfrm>
            <a:off x="7472666" y="6424131"/>
            <a:ext cx="99096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ZARA（ザラ）</a:t>
            </a:r>
          </a:p>
        </p:txBody>
      </p:sp>
      <p:sp>
        <p:nvSpPr>
          <p:cNvPr id="599" name="ROPÉ PICNIC（ロペピクニック）"/>
          <p:cNvSpPr txBox="1"/>
          <p:nvPr/>
        </p:nvSpPr>
        <p:spPr>
          <a:xfrm>
            <a:off x="3409911" y="5708451"/>
            <a:ext cx="215609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ROPÉ PICNIC（ロペピクニック）</a:t>
            </a:r>
          </a:p>
        </p:txBody>
      </p:sp>
      <p:sp>
        <p:nvSpPr>
          <p:cNvPr id="600" name="Yライン"/>
          <p:cNvSpPr txBox="1"/>
          <p:nvPr/>
        </p:nvSpPr>
        <p:spPr>
          <a:xfrm>
            <a:off x="1036401" y="694745"/>
            <a:ext cx="105464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000"/>
            </a:lvl1pPr>
          </a:lstStyle>
          <a:p>
            <a:pPr/>
            <a:r>
              <a:t>Yライン</a:t>
            </a:r>
          </a:p>
        </p:txBody>
      </p:sp>
      <p:sp>
        <p:nvSpPr>
          <p:cNvPr id="601" name="価格が 高い"/>
          <p:cNvSpPr txBox="1"/>
          <p:nvPr/>
        </p:nvSpPr>
        <p:spPr>
          <a:xfrm>
            <a:off x="6109394" y="504965"/>
            <a:ext cx="495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00"/>
            </a:pPr>
            <a:r>
              <a:t>価格が</a:t>
            </a:r>
            <a:br/>
            <a:r>
              <a:t>高い</a:t>
            </a:r>
          </a:p>
        </p:txBody>
      </p:sp>
      <p:sp>
        <p:nvSpPr>
          <p:cNvPr id="602" name="価格が 安い"/>
          <p:cNvSpPr txBox="1"/>
          <p:nvPr/>
        </p:nvSpPr>
        <p:spPr>
          <a:xfrm>
            <a:off x="6109394" y="8899356"/>
            <a:ext cx="495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00"/>
            </a:pPr>
            <a:r>
              <a:t>価格が</a:t>
            </a:r>
            <a:br/>
            <a:r>
              <a:t>安い</a:t>
            </a:r>
          </a:p>
        </p:txBody>
      </p:sp>
      <p:sp>
        <p:nvSpPr>
          <p:cNvPr id="603" name="年齢層 低い"/>
          <p:cNvSpPr txBox="1"/>
          <p:nvPr/>
        </p:nvSpPr>
        <p:spPr>
          <a:xfrm>
            <a:off x="895350" y="4743450"/>
            <a:ext cx="495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00"/>
            </a:pPr>
            <a:r>
              <a:t>年齢層</a:t>
            </a:r>
            <a:br/>
            <a:r>
              <a:t>低い</a:t>
            </a:r>
          </a:p>
        </p:txBody>
      </p:sp>
      <p:sp>
        <p:nvSpPr>
          <p:cNvPr id="604" name="年齢層 高い"/>
          <p:cNvSpPr txBox="1"/>
          <p:nvPr/>
        </p:nvSpPr>
        <p:spPr>
          <a:xfrm>
            <a:off x="11748760" y="4743450"/>
            <a:ext cx="495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00"/>
            </a:pPr>
            <a:r>
              <a:t>年齢層</a:t>
            </a:r>
            <a:br/>
            <a:r>
              <a:t>高い</a:t>
            </a:r>
          </a:p>
        </p:txBody>
      </p:sp>
      <p:sp>
        <p:nvSpPr>
          <p:cNvPr id="605" name="Banana Republic（バナナリパブリック）"/>
          <p:cNvSpPr txBox="1"/>
          <p:nvPr/>
        </p:nvSpPr>
        <p:spPr>
          <a:xfrm>
            <a:off x="7117112" y="3986715"/>
            <a:ext cx="263303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Banana Republic（バナナリパブリック）</a:t>
            </a:r>
          </a:p>
        </p:txBody>
      </p:sp>
      <p:sp>
        <p:nvSpPr>
          <p:cNvPr id="606" name="Ron Herman （ロンハーマン）"/>
          <p:cNvSpPr txBox="1"/>
          <p:nvPr/>
        </p:nvSpPr>
        <p:spPr>
          <a:xfrm>
            <a:off x="5530850" y="1771838"/>
            <a:ext cx="1130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t>Ron Herman</a:t>
            </a:r>
            <a:br/>
            <a:r>
              <a:t>（ロンハーマン）</a:t>
            </a:r>
          </a:p>
        </p:txBody>
      </p:sp>
      <p:sp>
        <p:nvSpPr>
          <p:cNvPr id="607" name="MARGARET HOWELL (マーガレット・ハウエル)"/>
          <p:cNvSpPr txBox="1"/>
          <p:nvPr/>
        </p:nvSpPr>
        <p:spPr>
          <a:xfrm>
            <a:off x="9430265" y="1485417"/>
            <a:ext cx="163631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t>MARGARET HOWELL</a:t>
            </a:r>
            <a:br/>
            <a:r>
              <a:t>(マーガレット・ハウエル)</a:t>
            </a:r>
          </a:p>
        </p:txBody>
      </p:sp>
      <p:sp>
        <p:nvSpPr>
          <p:cNvPr id="608" name="Ray BEAMS（レイビームス）"/>
          <p:cNvSpPr txBox="1"/>
          <p:nvPr/>
        </p:nvSpPr>
        <p:spPr>
          <a:xfrm>
            <a:off x="2755607" y="4447763"/>
            <a:ext cx="189385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Ray BEAMS（レイビームス）</a:t>
            </a:r>
          </a:p>
        </p:txBody>
      </p:sp>
      <p:sp>
        <p:nvSpPr>
          <p:cNvPr id="609" name="MUJI"/>
          <p:cNvSpPr/>
          <p:nvPr/>
        </p:nvSpPr>
        <p:spPr>
          <a:xfrm>
            <a:off x="6756790" y="7310936"/>
            <a:ext cx="45642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MUJI</a:t>
            </a:r>
          </a:p>
        </p:txBody>
      </p:sp>
      <p:sp>
        <p:nvSpPr>
          <p:cNvPr id="610" name="DIESEL(ディーゼル)"/>
          <p:cNvSpPr txBox="1"/>
          <p:nvPr/>
        </p:nvSpPr>
        <p:spPr>
          <a:xfrm>
            <a:off x="7224308" y="1872186"/>
            <a:ext cx="1365636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">
                <a:solidFill>
                  <a:srgbClr val="0433FF"/>
                </a:solidFill>
              </a:defRPr>
            </a:lvl1pPr>
          </a:lstStyle>
          <a:p>
            <a:pPr/>
            <a:r>
              <a:t>DIESEL(ディーゼル)</a:t>
            </a:r>
          </a:p>
        </p:txBody>
      </p:sp>
      <p:sp>
        <p:nvSpPr>
          <p:cNvPr id="611" name="RALPH LAUREN （ラルフローレン）"/>
          <p:cNvSpPr txBox="1"/>
          <p:nvPr/>
        </p:nvSpPr>
        <p:spPr>
          <a:xfrm>
            <a:off x="8617025" y="2001368"/>
            <a:ext cx="1257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000">
                <a:solidFill>
                  <a:srgbClr val="0433FF"/>
                </a:solidFill>
              </a:defRPr>
            </a:pPr>
            <a:r>
              <a:t> RALPH LAUREN</a:t>
            </a:r>
            <a:br/>
            <a:r>
              <a:t>（ラルフローレン）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スライド番号"/>
          <p:cNvSpPr/>
          <p:nvPr>
            <p:ph type="sldNum" sz="quarter" idx="2"/>
          </p:nvPr>
        </p:nvSpPr>
        <p:spPr>
          <a:xfrm>
            <a:off x="6363347" y="9251950"/>
            <a:ext cx="265406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2" name="お客様のご要望は？"/>
          <p:cNvSpPr txBox="1"/>
          <p:nvPr/>
        </p:nvSpPr>
        <p:spPr>
          <a:xfrm>
            <a:off x="3414229" y="1752600"/>
            <a:ext cx="6429046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お客様のご要望は？</a:t>
            </a:r>
          </a:p>
        </p:txBody>
      </p:sp>
      <p:sp>
        <p:nvSpPr>
          <p:cNvPr id="193" name="診断結果ではなく…"/>
          <p:cNvSpPr txBox="1"/>
          <p:nvPr/>
        </p:nvSpPr>
        <p:spPr>
          <a:xfrm>
            <a:off x="3797349" y="3597275"/>
            <a:ext cx="5410102" cy="486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診断結果ではなく</a:t>
            </a:r>
          </a:p>
          <a:p>
            <a:pPr>
              <a:defRPr sz="5000"/>
            </a:pPr>
          </a:p>
          <a:p>
            <a:pPr>
              <a:defRPr sz="5000"/>
            </a:pPr>
            <a:br/>
            <a:r>
              <a:t>その先の自分の姿</a:t>
            </a:r>
          </a:p>
        </p:txBody>
      </p:sp>
      <p:sp>
        <p:nvSpPr>
          <p:cNvPr id="194" name="矢印"/>
          <p:cNvSpPr/>
          <p:nvPr/>
        </p:nvSpPr>
        <p:spPr>
          <a:xfrm rot="5400000">
            <a:off x="5867400" y="4885266"/>
            <a:ext cx="1270000" cy="1270001"/>
          </a:xfrm>
          <a:prstGeom prst="rightArrow">
            <a:avLst>
              <a:gd name="adj1" fmla="val 32000"/>
              <a:gd name="adj2" fmla="val 64000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スライド番号"/>
          <p:cNvSpPr/>
          <p:nvPr>
            <p:ph type="sldNum" sz="quarter" idx="2"/>
          </p:nvPr>
        </p:nvSpPr>
        <p:spPr>
          <a:xfrm>
            <a:off x="6288252" y="9251950"/>
            <a:ext cx="415596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14" name="【ブランドワーク】"/>
          <p:cNvSpPr txBox="1"/>
          <p:nvPr/>
        </p:nvSpPr>
        <p:spPr>
          <a:xfrm>
            <a:off x="3469216" y="3706283"/>
            <a:ext cx="58293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【ブランドワーク】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スライド番号"/>
          <p:cNvSpPr/>
          <p:nvPr>
            <p:ph type="sldNum" sz="quarter" idx="2"/>
          </p:nvPr>
        </p:nvSpPr>
        <p:spPr>
          <a:xfrm>
            <a:off x="6288252" y="9218083"/>
            <a:ext cx="415596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17" name="④サイトや雑誌から 旬なコーディネート提案する"/>
          <p:cNvSpPr txBox="1"/>
          <p:nvPr/>
        </p:nvSpPr>
        <p:spPr>
          <a:xfrm>
            <a:off x="2186516" y="3210983"/>
            <a:ext cx="8369301" cy="295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④サイトや雑誌から</a:t>
            </a:r>
            <a:br/>
            <a:r>
              <a:t>旬なコーディネート提案する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スライド番号"/>
          <p:cNvSpPr/>
          <p:nvPr>
            <p:ph type="sldNum" sz="quarter" idx="2"/>
          </p:nvPr>
        </p:nvSpPr>
        <p:spPr>
          <a:xfrm>
            <a:off x="6288252" y="9251950"/>
            <a:ext cx="415596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20" name="スクリーンショット 2016-12-15 14.43.18.png" descr="スクリーンショット 2016-12-15 14.43.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7766" y="856716"/>
            <a:ext cx="2278787" cy="2153184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トレンチコート 検索"/>
          <p:cNvSpPr txBox="1"/>
          <p:nvPr/>
        </p:nvSpPr>
        <p:spPr>
          <a:xfrm>
            <a:off x="7681383" y="3009899"/>
            <a:ext cx="46863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トレンチコート　検索</a:t>
            </a:r>
          </a:p>
        </p:txBody>
      </p:sp>
      <p:sp>
        <p:nvSpPr>
          <p:cNvPr id="622" name="LOWRYS FARM  7,000円…"/>
          <p:cNvSpPr txBox="1"/>
          <p:nvPr/>
        </p:nvSpPr>
        <p:spPr>
          <a:xfrm>
            <a:off x="7395248" y="4923366"/>
            <a:ext cx="5664970" cy="444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500"/>
            </a:pPr>
            <a:r>
              <a:t>LOWRYS FARM  7,000円</a:t>
            </a:r>
          </a:p>
          <a:p>
            <a:pPr algn="l">
              <a:defRPr sz="2500"/>
            </a:pPr>
            <a:r>
              <a:t>NATURAL BEAUTY BASIC 14,000円</a:t>
            </a:r>
          </a:p>
          <a:p>
            <a:pPr algn="l">
              <a:defRPr sz="2500"/>
            </a:pPr>
            <a:r>
              <a:t>spick&amp;span 29,000円</a:t>
            </a:r>
          </a:p>
          <a:p>
            <a:pPr algn="l">
              <a:defRPr sz="2500"/>
            </a:pPr>
            <a:r>
              <a:t>ROPE 36,000円</a:t>
            </a:r>
          </a:p>
          <a:p>
            <a:pPr algn="l">
              <a:defRPr sz="2500"/>
            </a:pPr>
          </a:p>
          <a:p>
            <a:pPr algn="l">
              <a:defRPr sz="2500"/>
            </a:pPr>
            <a:r>
              <a:t>お客様に合うブランドからセレクト</a:t>
            </a:r>
          </a:p>
          <a:p>
            <a:pPr algn="l">
              <a:defRPr sz="2500"/>
            </a:pPr>
            <a:r>
              <a:t>値段別</a:t>
            </a:r>
          </a:p>
          <a:p>
            <a:pPr>
              <a:defRPr sz="2500"/>
            </a:pPr>
          </a:p>
        </p:txBody>
      </p:sp>
      <p:pic>
        <p:nvPicPr>
          <p:cNvPr id="623" name="ファイル 2016-12-15 14 48 08.png" descr="ファイル 2016-12-15 14 48 0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13873" y="2417971"/>
            <a:ext cx="3088528" cy="5490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スライド番号"/>
          <p:cNvSpPr/>
          <p:nvPr>
            <p:ph type="sldNum" sz="quarter" idx="2"/>
          </p:nvPr>
        </p:nvSpPr>
        <p:spPr>
          <a:xfrm>
            <a:off x="6288252" y="9251950"/>
            <a:ext cx="415596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26" name="【ブランド別アイテムワーク】"/>
          <p:cNvSpPr txBox="1"/>
          <p:nvPr/>
        </p:nvSpPr>
        <p:spPr>
          <a:xfrm>
            <a:off x="1881716" y="3706283"/>
            <a:ext cx="90043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【ブランド別アイテムワーク】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スライド番号"/>
          <p:cNvSpPr/>
          <p:nvPr>
            <p:ph type="sldNum" sz="quarter" idx="2"/>
          </p:nvPr>
        </p:nvSpPr>
        <p:spPr>
          <a:xfrm>
            <a:off x="6287795" y="9251950"/>
            <a:ext cx="416510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29" name="イメージディレクター認定講座…"/>
          <p:cNvSpPr txBox="1"/>
          <p:nvPr/>
        </p:nvSpPr>
        <p:spPr>
          <a:xfrm>
            <a:off x="1117930" y="1114626"/>
            <a:ext cx="10768940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/>
            </a:pPr>
            <a:r>
              <a:t>イメージディレクター認定講座</a:t>
            </a:r>
          </a:p>
          <a:p>
            <a:pPr>
              <a:defRPr sz="3000"/>
            </a:pPr>
            <a:r>
              <a:t>リアルコーデワーク</a:t>
            </a:r>
          </a:p>
        </p:txBody>
      </p:sp>
      <p:pic>
        <p:nvPicPr>
          <p:cNvPr id="630" name="IMG_3411.JPG" descr="IMG_34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68959" y="2732616"/>
            <a:ext cx="7466882" cy="560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スライド番号"/>
          <p:cNvSpPr/>
          <p:nvPr>
            <p:ph type="sldNum" sz="quarter" idx="2"/>
          </p:nvPr>
        </p:nvSpPr>
        <p:spPr>
          <a:xfrm>
            <a:off x="6288252" y="9251950"/>
            <a:ext cx="415596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33" name="テキスト"/>
          <p:cNvSpPr txBox="1"/>
          <p:nvPr/>
        </p:nvSpPr>
        <p:spPr>
          <a:xfrm>
            <a:off x="1795561" y="4140200"/>
            <a:ext cx="127001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</a:p>
        </p:txBody>
      </p:sp>
      <p:pic>
        <p:nvPicPr>
          <p:cNvPr id="634" name="スクリーンショット 2016-12-15 15.19.52.png" descr="スクリーンショット 2016-12-15 15.19.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7516" y="941126"/>
            <a:ext cx="1975250" cy="1920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ファイル 2016-12-15 15 30 25.png" descr="ファイル 2016-12-15 15 30 2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36501" y="1909423"/>
            <a:ext cx="3911083" cy="6953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スクリーンショット 2016-12-15 15.38.12.png" descr="スクリーンショット 2016-12-15 15.38.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35997" y="2495799"/>
            <a:ext cx="2227569" cy="2451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ファイル 2016-12-30 5 46 46.jpeg" descr="ファイル 2016-12-30 5 46 46.jpeg"/>
          <p:cNvPicPr>
            <a:picLocks noChangeAspect="1"/>
          </p:cNvPicPr>
          <p:nvPr/>
        </p:nvPicPr>
        <p:blipFill>
          <a:blip r:embed="rId5">
            <a:alphaModFix amt="50840"/>
            <a:extLst/>
          </a:blip>
          <a:stretch>
            <a:fillRect/>
          </a:stretch>
        </p:blipFill>
        <p:spPr>
          <a:xfrm>
            <a:off x="1016000" y="5703778"/>
            <a:ext cx="4686350" cy="33138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スライド番号"/>
          <p:cNvSpPr/>
          <p:nvPr>
            <p:ph type="sldNum" sz="quarter" idx="2"/>
          </p:nvPr>
        </p:nvSpPr>
        <p:spPr>
          <a:xfrm>
            <a:off x="6288252" y="9251950"/>
            <a:ext cx="415596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40" name="⑤購入ショップの提案 お買い物計画"/>
          <p:cNvSpPr txBox="1"/>
          <p:nvPr/>
        </p:nvSpPr>
        <p:spPr>
          <a:xfrm>
            <a:off x="899583" y="3841750"/>
            <a:ext cx="109093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"/>
            </a:lvl1pPr>
          </a:lstStyle>
          <a:p>
            <a:pPr/>
            <a:r>
              <a:t>⑤購入ショップの提案　お買い物計画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スライド番号"/>
          <p:cNvSpPr/>
          <p:nvPr>
            <p:ph type="sldNum" sz="quarter" idx="2"/>
          </p:nvPr>
        </p:nvSpPr>
        <p:spPr>
          <a:xfrm>
            <a:off x="6288252" y="9251950"/>
            <a:ext cx="415596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43" name="スクリーンショット 2016-12-15 15.35.44.png" descr="スクリーンショット 2016-12-15 15.35.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0186" y="1607887"/>
            <a:ext cx="5935776" cy="5695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44" name="スクリーンショット 2016-12-15 15.37.03.png" descr="スクリーンショット 2016-12-15 15.37.03.png"/>
          <p:cNvPicPr>
            <a:picLocks noChangeAspect="1"/>
          </p:cNvPicPr>
          <p:nvPr/>
        </p:nvPicPr>
        <p:blipFill>
          <a:blip r:embed="rId3">
            <a:alphaModFix amt="54383"/>
            <a:extLst/>
          </a:blip>
          <a:srcRect l="0" t="11276" r="0" b="0"/>
          <a:stretch>
            <a:fillRect/>
          </a:stretch>
        </p:blipFill>
        <p:spPr>
          <a:xfrm>
            <a:off x="7824734" y="4870492"/>
            <a:ext cx="3068785" cy="3700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スライド番号"/>
          <p:cNvSpPr/>
          <p:nvPr>
            <p:ph type="sldNum" sz="quarter" idx="2"/>
          </p:nvPr>
        </p:nvSpPr>
        <p:spPr>
          <a:xfrm>
            <a:off x="6288252" y="9251950"/>
            <a:ext cx="415596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47" name="4、サービスの作り方"/>
          <p:cNvSpPr txBox="1"/>
          <p:nvPr/>
        </p:nvSpPr>
        <p:spPr>
          <a:xfrm>
            <a:off x="3147185" y="3873499"/>
            <a:ext cx="6439497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4、サービスの作り方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スライド番号"/>
          <p:cNvSpPr/>
          <p:nvPr>
            <p:ph type="sldNum" sz="quarter" idx="2"/>
          </p:nvPr>
        </p:nvSpPr>
        <p:spPr>
          <a:xfrm>
            <a:off x="6288252" y="9251950"/>
            <a:ext cx="415596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50" name="（事例1）…"/>
          <p:cNvSpPr txBox="1"/>
          <p:nvPr/>
        </p:nvSpPr>
        <p:spPr>
          <a:xfrm>
            <a:off x="2591428" y="1236133"/>
            <a:ext cx="7584877" cy="490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/>
            <a:r>
              <a:t>（事例1）</a:t>
            </a:r>
          </a:p>
          <a:p>
            <a:pPr algn="l"/>
            <a:r>
              <a:t>イベントブース出展　簡易診断のみ</a:t>
            </a:r>
          </a:p>
          <a:p>
            <a:pPr algn="l"/>
            <a:r>
              <a:t>価格：無料〜1,000円</a:t>
            </a:r>
          </a:p>
          <a:p>
            <a:pPr algn="l"/>
          </a:p>
          <a:p>
            <a:pPr algn="l"/>
            <a:r>
              <a:t>ライン別ライン簡易診断</a:t>
            </a:r>
            <a:br/>
            <a:r>
              <a:t>似合うアイテム・素材・コーデ提案</a:t>
            </a:r>
          </a:p>
        </p:txBody>
      </p:sp>
      <p:pic>
        <p:nvPicPr>
          <p:cNvPr id="651" name="スクリーンショット 2016-12-15 19.00.58.png" descr="スクリーンショット 2016-12-15 19.00.58.png"/>
          <p:cNvPicPr>
            <a:picLocks noChangeAspect="1"/>
          </p:cNvPicPr>
          <p:nvPr/>
        </p:nvPicPr>
        <p:blipFill>
          <a:blip r:embed="rId2">
            <a:extLst/>
          </a:blip>
          <a:srcRect l="0" t="7251" r="21028" b="0"/>
          <a:stretch>
            <a:fillRect/>
          </a:stretch>
        </p:blipFill>
        <p:spPr>
          <a:xfrm>
            <a:off x="2683933" y="5700524"/>
            <a:ext cx="1997173" cy="292196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652" name="11-1.jpg" descr="11-1.jpg"/>
          <p:cNvPicPr>
            <a:picLocks noChangeAspect="1"/>
          </p:cNvPicPr>
          <p:nvPr/>
        </p:nvPicPr>
        <p:blipFill>
          <a:blip r:embed="rId3">
            <a:alphaModFix amt="52327"/>
            <a:extLst/>
          </a:blip>
          <a:stretch>
            <a:fillRect/>
          </a:stretch>
        </p:blipFill>
        <p:spPr>
          <a:xfrm>
            <a:off x="6324600" y="5687824"/>
            <a:ext cx="4139402" cy="29472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スライド番号"/>
          <p:cNvSpPr/>
          <p:nvPr>
            <p:ph type="sldNum" sz="quarter" idx="2"/>
          </p:nvPr>
        </p:nvSpPr>
        <p:spPr>
          <a:xfrm>
            <a:off x="6363804" y="9251950"/>
            <a:ext cx="264492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7" name="・自分に何が似合うか？…"/>
          <p:cNvSpPr txBox="1"/>
          <p:nvPr/>
        </p:nvSpPr>
        <p:spPr>
          <a:xfrm>
            <a:off x="2844849" y="806450"/>
            <a:ext cx="7315102" cy="295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・自分に何が似合うか？</a:t>
            </a:r>
          </a:p>
          <a:p>
            <a:pPr>
              <a:defRPr sz="5000"/>
            </a:pPr>
            <a:r>
              <a:t>・どう組み合わせるか？</a:t>
            </a:r>
          </a:p>
          <a:p>
            <a:pPr>
              <a:defRPr sz="5000"/>
            </a:pPr>
            <a:r>
              <a:t>・どこで買えば良いか？</a:t>
            </a:r>
          </a:p>
        </p:txBody>
      </p:sp>
      <p:sp>
        <p:nvSpPr>
          <p:cNvPr id="198" name="パーソナルコーディネート…"/>
          <p:cNvSpPr txBox="1"/>
          <p:nvPr/>
        </p:nvSpPr>
        <p:spPr>
          <a:xfrm>
            <a:off x="2527349" y="5444856"/>
            <a:ext cx="7950102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パーソナルコーディネート</a:t>
            </a:r>
          </a:p>
          <a:p>
            <a:pPr>
              <a:defRPr sz="5000"/>
            </a:pPr>
            <a:r>
              <a:t>診断で解決！</a:t>
            </a:r>
          </a:p>
        </p:txBody>
      </p:sp>
      <p:sp>
        <p:nvSpPr>
          <p:cNvPr id="199" name="矢印"/>
          <p:cNvSpPr/>
          <p:nvPr/>
        </p:nvSpPr>
        <p:spPr>
          <a:xfrm rot="5400000">
            <a:off x="5867400" y="3967422"/>
            <a:ext cx="1270000" cy="1270001"/>
          </a:xfrm>
          <a:prstGeom prst="rightArrow">
            <a:avLst>
              <a:gd name="adj1" fmla="val 35000"/>
              <a:gd name="adj2" fmla="val 51661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00" name="“似合う”と“好き”をマッチング！"/>
          <p:cNvSpPr txBox="1"/>
          <p:nvPr/>
        </p:nvSpPr>
        <p:spPr>
          <a:xfrm>
            <a:off x="1916575" y="7936836"/>
            <a:ext cx="9510316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2600"/>
                </a:solidFill>
              </a:defRPr>
            </a:lvl1pPr>
          </a:lstStyle>
          <a:p>
            <a:pPr/>
            <a:r>
              <a:t>“似合う”と“好き”をマッチング！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55" name="（事例2） コーディネートグループレッスン…"/>
          <p:cNvSpPr txBox="1"/>
          <p:nvPr/>
        </p:nvSpPr>
        <p:spPr>
          <a:xfrm>
            <a:off x="2472349" y="1257299"/>
            <a:ext cx="7819199" cy="455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t>（事例2）</a:t>
            </a:r>
            <a:br/>
            <a:r>
              <a:t>コーディネートグループレッスン</a:t>
            </a:r>
          </a:p>
          <a:p>
            <a:pPr algn="l"/>
            <a:r>
              <a:t>診断後、マップ作成のワーク</a:t>
            </a:r>
            <a:br/>
            <a:r>
              <a:t>価格：3,000〜5,000円</a:t>
            </a:r>
          </a:p>
          <a:p>
            <a:pPr algn="l">
              <a:defRPr sz="3000"/>
            </a:pPr>
          </a:p>
          <a:p>
            <a:pPr algn="l">
              <a:defRPr sz="3000"/>
            </a:pPr>
          </a:p>
        </p:txBody>
      </p:sp>
      <p:pic>
        <p:nvPicPr>
          <p:cNvPr id="656" name="150627b-3.jpeg" descr="150627b-3.jpeg"/>
          <p:cNvPicPr>
            <a:picLocks noChangeAspect="1"/>
          </p:cNvPicPr>
          <p:nvPr/>
        </p:nvPicPr>
        <p:blipFill>
          <a:blip r:embed="rId2">
            <a:alphaModFix amt="71732"/>
            <a:extLst/>
          </a:blip>
          <a:srcRect l="0" t="3684" r="0" b="15256"/>
          <a:stretch>
            <a:fillRect/>
          </a:stretch>
        </p:blipFill>
        <p:spPr>
          <a:xfrm>
            <a:off x="7456508" y="5584197"/>
            <a:ext cx="3240442" cy="3502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110423チャリティーセミナー.JPG" descr="110423チャリティーセミナー.JPG"/>
          <p:cNvPicPr>
            <a:picLocks noChangeAspect="1"/>
          </p:cNvPicPr>
          <p:nvPr/>
        </p:nvPicPr>
        <p:blipFill>
          <a:blip r:embed="rId3">
            <a:alphaModFix amt="73631"/>
            <a:extLst/>
          </a:blip>
          <a:srcRect l="0" t="18251" r="0" b="0"/>
          <a:stretch>
            <a:fillRect/>
          </a:stretch>
        </p:blipFill>
        <p:spPr>
          <a:xfrm>
            <a:off x="1388011" y="5575021"/>
            <a:ext cx="5227278" cy="3204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60" name="（事例3）…"/>
          <p:cNvSpPr txBox="1"/>
          <p:nvPr/>
        </p:nvSpPr>
        <p:spPr>
          <a:xfrm>
            <a:off x="2652183" y="1257299"/>
            <a:ext cx="7429501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000"/>
            </a:pPr>
            <a:r>
              <a:t>（</a:t>
            </a:r>
            <a:r>
              <a:rPr sz="3600"/>
              <a:t>事例3）</a:t>
            </a:r>
            <a:endParaRPr sz="3600"/>
          </a:p>
          <a:p>
            <a:pPr algn="l"/>
            <a:r>
              <a:t>商業施設でのイベントブース出展　</a:t>
            </a:r>
            <a:br/>
            <a:r>
              <a:t>診断＋</a:t>
            </a:r>
            <a:r>
              <a:rPr>
                <a:solidFill>
                  <a:srgbClr val="0433FF"/>
                </a:solidFill>
              </a:rPr>
              <a:t>*</a:t>
            </a:r>
            <a:r>
              <a:t>ショッピングクルーズ</a:t>
            </a:r>
          </a:p>
          <a:p>
            <a:pPr algn="l"/>
            <a:r>
              <a:t>価格：3,000〜5,000円</a:t>
            </a:r>
          </a:p>
        </p:txBody>
      </p:sp>
      <p:pic>
        <p:nvPicPr>
          <p:cNvPr id="661" name="14407534_1052003731514808_1325965096_n.jpg" descr="14407534_1052003731514808_1325965096_n.jpg"/>
          <p:cNvPicPr>
            <a:picLocks noChangeAspect="1"/>
          </p:cNvPicPr>
          <p:nvPr/>
        </p:nvPicPr>
        <p:blipFill>
          <a:blip r:embed="rId2">
            <a:alphaModFix amt="63698"/>
            <a:extLst/>
          </a:blip>
          <a:stretch>
            <a:fillRect/>
          </a:stretch>
        </p:blipFill>
        <p:spPr>
          <a:xfrm>
            <a:off x="4602062" y="4926435"/>
            <a:ext cx="4274809" cy="3206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14429382_1052003721514809_1291759371_n.jpg" descr="14429382_1052003721514809_1291759371_n.jpg"/>
          <p:cNvPicPr>
            <a:picLocks noChangeAspect="1"/>
          </p:cNvPicPr>
          <p:nvPr/>
        </p:nvPicPr>
        <p:blipFill>
          <a:blip r:embed="rId3">
            <a:alphaModFix amt="74498"/>
            <a:extLst/>
          </a:blip>
          <a:stretch>
            <a:fillRect/>
          </a:stretch>
        </p:blipFill>
        <p:spPr>
          <a:xfrm>
            <a:off x="9772880" y="4923682"/>
            <a:ext cx="2406991" cy="3211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3" name="14388956_1052003728181475_2024342655_n.jpg" descr="14388956_1052003728181475_2024342655_n.jpg"/>
          <p:cNvPicPr>
            <a:picLocks noChangeAspect="1"/>
          </p:cNvPicPr>
          <p:nvPr/>
        </p:nvPicPr>
        <p:blipFill>
          <a:blip r:embed="rId4">
            <a:alphaModFix amt="64498"/>
            <a:extLst/>
          </a:blip>
          <a:stretch>
            <a:fillRect/>
          </a:stretch>
        </p:blipFill>
        <p:spPr>
          <a:xfrm>
            <a:off x="765373" y="4923682"/>
            <a:ext cx="3211613" cy="321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66" name="（事例4）…"/>
          <p:cNvSpPr txBox="1"/>
          <p:nvPr/>
        </p:nvSpPr>
        <p:spPr>
          <a:xfrm>
            <a:off x="2779183" y="1308099"/>
            <a:ext cx="6148314" cy="764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/>
            <a:r>
              <a:t>（事例4）</a:t>
            </a:r>
          </a:p>
          <a:p>
            <a:pPr algn="l"/>
            <a:r>
              <a:t>オリジナルコーデBOOK作成</a:t>
            </a:r>
          </a:p>
          <a:p>
            <a:pPr algn="l"/>
            <a:r>
              <a:t>価格：5,000円〜10,000円</a:t>
            </a:r>
          </a:p>
          <a:p>
            <a:pPr algn="l"/>
          </a:p>
          <a:p>
            <a:pPr algn="l"/>
          </a:p>
          <a:p>
            <a:pPr algn="l"/>
          </a:p>
          <a:p>
            <a:pPr algn="l"/>
          </a:p>
          <a:p>
            <a:pPr algn="l"/>
          </a:p>
          <a:p>
            <a:pPr algn="l"/>
          </a:p>
          <a:p>
            <a:pPr algn="l"/>
          </a:p>
        </p:txBody>
      </p:sp>
      <p:pic>
        <p:nvPicPr>
          <p:cNvPr id="667" name="ファイル 2017-01-02 9 49 52.jpeg" descr="ファイル 2017-01-02 9 49 52.jpeg"/>
          <p:cNvPicPr>
            <a:picLocks noChangeAspect="1"/>
          </p:cNvPicPr>
          <p:nvPr/>
        </p:nvPicPr>
        <p:blipFill>
          <a:blip r:embed="rId2">
            <a:alphaModFix amt="49695"/>
            <a:extLst/>
          </a:blip>
          <a:stretch>
            <a:fillRect/>
          </a:stretch>
        </p:blipFill>
        <p:spPr>
          <a:xfrm>
            <a:off x="4371566" y="5261113"/>
            <a:ext cx="3421751" cy="2566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70" name="（事例5） 診断＋*ショッピング同行…"/>
          <p:cNvSpPr txBox="1"/>
          <p:nvPr/>
        </p:nvSpPr>
        <p:spPr>
          <a:xfrm>
            <a:off x="3710979" y="1291166"/>
            <a:ext cx="5582842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（事例5）</a:t>
            </a:r>
            <a:br/>
            <a:r>
              <a:t>診断＋</a:t>
            </a:r>
            <a:r>
              <a:rPr>
                <a:solidFill>
                  <a:srgbClr val="0433FF"/>
                </a:solidFill>
              </a:rPr>
              <a:t>*</a:t>
            </a:r>
            <a:r>
              <a:t>ショッピング同行</a:t>
            </a:r>
          </a:p>
          <a:p>
            <a:pPr algn="l"/>
            <a:r>
              <a:t>価格：20,000円〜</a:t>
            </a:r>
          </a:p>
        </p:txBody>
      </p:sp>
      <p:pic>
        <p:nvPicPr>
          <p:cNvPr id="671" name="2014-03-29 13.04.22.jpg" descr="2014-03-29 13.04.22.jpg"/>
          <p:cNvPicPr>
            <a:picLocks noChangeAspect="1"/>
          </p:cNvPicPr>
          <p:nvPr/>
        </p:nvPicPr>
        <p:blipFill>
          <a:blip r:embed="rId2">
            <a:alphaModFix amt="75937"/>
            <a:extLst/>
          </a:blip>
          <a:stretch>
            <a:fillRect/>
          </a:stretch>
        </p:blipFill>
        <p:spPr>
          <a:xfrm>
            <a:off x="1732918" y="4412191"/>
            <a:ext cx="2697262" cy="359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2" name="Fotolia_97845158_XS.jpg" descr="Fotolia_97845158_XS.jpg"/>
          <p:cNvPicPr>
            <a:picLocks noChangeAspect="1"/>
          </p:cNvPicPr>
          <p:nvPr/>
        </p:nvPicPr>
        <p:blipFill>
          <a:blip r:embed="rId3">
            <a:alphaModFix amt="54577"/>
            <a:extLst/>
          </a:blip>
          <a:stretch>
            <a:fillRect/>
          </a:stretch>
        </p:blipFill>
        <p:spPr>
          <a:xfrm>
            <a:off x="5327650" y="4412191"/>
            <a:ext cx="5397500" cy="3594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スライド番号"/>
          <p:cNvSpPr/>
          <p:nvPr>
            <p:ph type="sldNum" sz="quarter" idx="2"/>
          </p:nvPr>
        </p:nvSpPr>
        <p:spPr>
          <a:xfrm>
            <a:off x="6288252" y="9251950"/>
            <a:ext cx="415596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75" name="5、メルマガ集客について"/>
          <p:cNvSpPr txBox="1"/>
          <p:nvPr/>
        </p:nvSpPr>
        <p:spPr>
          <a:xfrm>
            <a:off x="2620086" y="3706283"/>
            <a:ext cx="7493695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5、メルマガ集客について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78" name="メルマガは"/>
          <p:cNvSpPr txBox="1"/>
          <p:nvPr/>
        </p:nvSpPr>
        <p:spPr>
          <a:xfrm>
            <a:off x="4857750" y="2279650"/>
            <a:ext cx="32893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メルマガは</a:t>
            </a:r>
          </a:p>
        </p:txBody>
      </p:sp>
      <p:sp>
        <p:nvSpPr>
          <p:cNvPr id="679" name="顧客を育てる"/>
          <p:cNvSpPr txBox="1"/>
          <p:nvPr/>
        </p:nvSpPr>
        <p:spPr>
          <a:xfrm>
            <a:off x="3956049" y="4171949"/>
            <a:ext cx="5372101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900"/>
            </a:lvl1pPr>
          </a:lstStyle>
          <a:p>
            <a:pPr/>
            <a:r>
              <a:t>顧客を育てる</a:t>
            </a:r>
          </a:p>
        </p:txBody>
      </p:sp>
      <p:sp>
        <p:nvSpPr>
          <p:cNvPr id="680" name="１度会ったお客様をコツコツ育てる！ コツコツファン化する！"/>
          <p:cNvSpPr txBox="1"/>
          <p:nvPr/>
        </p:nvSpPr>
        <p:spPr>
          <a:xfrm>
            <a:off x="2698749" y="6551612"/>
            <a:ext cx="7886701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１度会ったお客様をコツコツ育てる！</a:t>
            </a:r>
            <a:br/>
            <a:r>
              <a:t>コツコツファン化する！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83" name="もう１つの…"/>
          <p:cNvSpPr txBox="1"/>
          <p:nvPr/>
        </p:nvSpPr>
        <p:spPr>
          <a:xfrm>
            <a:off x="1065262" y="2927349"/>
            <a:ext cx="11077477" cy="410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7000"/>
            </a:pPr>
            <a:r>
              <a:t>もう１つの</a:t>
            </a:r>
          </a:p>
          <a:p>
            <a:pPr>
              <a:defRPr b="1" sz="7000"/>
            </a:pPr>
            <a:r>
              <a:t>２ステップマーケティング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86" name="顕在…"/>
          <p:cNvSpPr/>
          <p:nvPr/>
        </p:nvSpPr>
        <p:spPr>
          <a:xfrm>
            <a:off x="1574800" y="2762870"/>
            <a:ext cx="4233863" cy="4227860"/>
          </a:xfrm>
          <a:prstGeom prst="ellipse">
            <a:avLst/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5000">
                <a:solidFill>
                  <a:srgbClr val="FFFFFF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顕在</a:t>
            </a:r>
          </a:p>
          <a:p>
            <a:pPr>
              <a:defRPr sz="5000">
                <a:solidFill>
                  <a:srgbClr val="FFFFFF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見込み客</a:t>
            </a:r>
          </a:p>
        </p:txBody>
      </p:sp>
      <p:sp>
        <p:nvSpPr>
          <p:cNvPr id="687" name="潜在…"/>
          <p:cNvSpPr/>
          <p:nvPr/>
        </p:nvSpPr>
        <p:spPr>
          <a:xfrm>
            <a:off x="7112000" y="2673970"/>
            <a:ext cx="4233863" cy="4227860"/>
          </a:xfrm>
          <a:prstGeom prst="ellipse">
            <a:avLst/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5000">
                <a:solidFill>
                  <a:srgbClr val="FFFFFF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潜在</a:t>
            </a:r>
          </a:p>
          <a:p>
            <a:pPr>
              <a:defRPr sz="5000">
                <a:solidFill>
                  <a:srgbClr val="FFFFFF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見込み客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90" name="線"/>
          <p:cNvSpPr/>
          <p:nvPr/>
        </p:nvSpPr>
        <p:spPr>
          <a:xfrm flipH="1">
            <a:off x="6502399" y="2668640"/>
            <a:ext cx="1" cy="506734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91" name="信頼度"/>
          <p:cNvSpPr txBox="1"/>
          <p:nvPr/>
        </p:nvSpPr>
        <p:spPr>
          <a:xfrm>
            <a:off x="5759450" y="977899"/>
            <a:ext cx="14859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信頼度</a:t>
            </a:r>
          </a:p>
        </p:txBody>
      </p:sp>
      <p:sp>
        <p:nvSpPr>
          <p:cNvPr id="692" name="浅"/>
          <p:cNvSpPr txBox="1"/>
          <p:nvPr/>
        </p:nvSpPr>
        <p:spPr>
          <a:xfrm>
            <a:off x="6216650" y="1841500"/>
            <a:ext cx="5715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浅</a:t>
            </a:r>
          </a:p>
        </p:txBody>
      </p:sp>
      <p:sp>
        <p:nvSpPr>
          <p:cNvPr id="693" name="深"/>
          <p:cNvSpPr txBox="1"/>
          <p:nvPr/>
        </p:nvSpPr>
        <p:spPr>
          <a:xfrm>
            <a:off x="6216650" y="8004323"/>
            <a:ext cx="5715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深</a:t>
            </a:r>
          </a:p>
        </p:txBody>
      </p:sp>
      <p:sp>
        <p:nvSpPr>
          <p:cNvPr id="694" name="線"/>
          <p:cNvSpPr/>
          <p:nvPr/>
        </p:nvSpPr>
        <p:spPr>
          <a:xfrm flipH="1" flipV="1">
            <a:off x="3550409" y="5267601"/>
            <a:ext cx="625004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695" name="低"/>
          <p:cNvSpPr txBox="1"/>
          <p:nvPr/>
        </p:nvSpPr>
        <p:spPr>
          <a:xfrm>
            <a:off x="10090150" y="4873901"/>
            <a:ext cx="5715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低</a:t>
            </a:r>
          </a:p>
        </p:txBody>
      </p:sp>
      <p:sp>
        <p:nvSpPr>
          <p:cNvPr id="696" name="高"/>
          <p:cNvSpPr txBox="1"/>
          <p:nvPr/>
        </p:nvSpPr>
        <p:spPr>
          <a:xfrm>
            <a:off x="2798205" y="4873901"/>
            <a:ext cx="5715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高</a:t>
            </a:r>
          </a:p>
        </p:txBody>
      </p:sp>
      <p:sp>
        <p:nvSpPr>
          <p:cNvPr id="697" name="ニーズ"/>
          <p:cNvSpPr txBox="1"/>
          <p:nvPr/>
        </p:nvSpPr>
        <p:spPr>
          <a:xfrm>
            <a:off x="1035050" y="4873901"/>
            <a:ext cx="14859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ニーズ</a:t>
            </a:r>
          </a:p>
        </p:txBody>
      </p:sp>
      <p:sp>
        <p:nvSpPr>
          <p:cNvPr id="698" name="C"/>
          <p:cNvSpPr/>
          <p:nvPr/>
        </p:nvSpPr>
        <p:spPr>
          <a:xfrm>
            <a:off x="4445000" y="3276600"/>
            <a:ext cx="1485900" cy="1485752"/>
          </a:xfrm>
          <a:prstGeom prst="roundRect">
            <a:avLst>
              <a:gd name="adj" fmla="val 15000"/>
            </a:avLst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C</a:t>
            </a:r>
          </a:p>
        </p:txBody>
      </p:sp>
      <p:sp>
        <p:nvSpPr>
          <p:cNvPr id="699" name="D"/>
          <p:cNvSpPr/>
          <p:nvPr/>
        </p:nvSpPr>
        <p:spPr>
          <a:xfrm>
            <a:off x="7073900" y="3281267"/>
            <a:ext cx="1485900" cy="1485752"/>
          </a:xfrm>
          <a:prstGeom prst="roundRect">
            <a:avLst>
              <a:gd name="adj" fmla="val 15000"/>
            </a:avLst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D</a:t>
            </a:r>
          </a:p>
        </p:txBody>
      </p:sp>
      <p:sp>
        <p:nvSpPr>
          <p:cNvPr id="700" name="A"/>
          <p:cNvSpPr/>
          <p:nvPr/>
        </p:nvSpPr>
        <p:spPr>
          <a:xfrm>
            <a:off x="4445000" y="5768185"/>
            <a:ext cx="1485900" cy="1485752"/>
          </a:xfrm>
          <a:prstGeom prst="roundRect">
            <a:avLst>
              <a:gd name="adj" fmla="val 15000"/>
            </a:avLst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701" name="B"/>
          <p:cNvSpPr/>
          <p:nvPr/>
        </p:nvSpPr>
        <p:spPr>
          <a:xfrm>
            <a:off x="7073900" y="5768185"/>
            <a:ext cx="1485900" cy="1485752"/>
          </a:xfrm>
          <a:prstGeom prst="roundRect">
            <a:avLst>
              <a:gd name="adj" fmla="val 15000"/>
            </a:avLst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702" name="楕円"/>
          <p:cNvSpPr/>
          <p:nvPr/>
        </p:nvSpPr>
        <p:spPr>
          <a:xfrm>
            <a:off x="4039195" y="2489200"/>
            <a:ext cx="2297510" cy="5429804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03" name="楕円"/>
          <p:cNvSpPr/>
          <p:nvPr/>
        </p:nvSpPr>
        <p:spPr>
          <a:xfrm>
            <a:off x="6668095" y="2552700"/>
            <a:ext cx="2297510" cy="5429804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04" name="顕在見込客"/>
          <p:cNvSpPr txBox="1"/>
          <p:nvPr/>
        </p:nvSpPr>
        <p:spPr>
          <a:xfrm>
            <a:off x="2012950" y="2084933"/>
            <a:ext cx="24003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F900"/>
                </a:solidFill>
              </a:defRPr>
            </a:lvl1pPr>
          </a:lstStyle>
          <a:p>
            <a:pPr/>
            <a:r>
              <a:t>顕在見込客</a:t>
            </a:r>
          </a:p>
        </p:txBody>
      </p:sp>
      <p:sp>
        <p:nvSpPr>
          <p:cNvPr id="705" name="潜在見込客"/>
          <p:cNvSpPr txBox="1"/>
          <p:nvPr/>
        </p:nvSpPr>
        <p:spPr>
          <a:xfrm>
            <a:off x="8828023" y="2084933"/>
            <a:ext cx="24003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FDFF"/>
                </a:solidFill>
              </a:defRPr>
            </a:lvl1pPr>
          </a:lstStyle>
          <a:p>
            <a:pPr/>
            <a:r>
              <a:t>潜在見込客</a:t>
            </a:r>
          </a:p>
        </p:txBody>
      </p:sp>
      <p:sp>
        <p:nvSpPr>
          <p:cNvPr id="706" name="層"/>
          <p:cNvSpPr txBox="1"/>
          <p:nvPr/>
        </p:nvSpPr>
        <p:spPr>
          <a:xfrm>
            <a:off x="10090150" y="7342282"/>
            <a:ext cx="5715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09" name="線"/>
          <p:cNvSpPr/>
          <p:nvPr/>
        </p:nvSpPr>
        <p:spPr>
          <a:xfrm flipH="1">
            <a:off x="6502399" y="2668640"/>
            <a:ext cx="1" cy="506734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10" name="信頼度"/>
          <p:cNvSpPr txBox="1"/>
          <p:nvPr/>
        </p:nvSpPr>
        <p:spPr>
          <a:xfrm>
            <a:off x="5759450" y="977899"/>
            <a:ext cx="14859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信頼度</a:t>
            </a:r>
          </a:p>
        </p:txBody>
      </p:sp>
      <p:sp>
        <p:nvSpPr>
          <p:cNvPr id="711" name="浅"/>
          <p:cNvSpPr txBox="1"/>
          <p:nvPr/>
        </p:nvSpPr>
        <p:spPr>
          <a:xfrm>
            <a:off x="6216650" y="1841500"/>
            <a:ext cx="5715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浅</a:t>
            </a:r>
          </a:p>
        </p:txBody>
      </p:sp>
      <p:sp>
        <p:nvSpPr>
          <p:cNvPr id="712" name="深"/>
          <p:cNvSpPr txBox="1"/>
          <p:nvPr/>
        </p:nvSpPr>
        <p:spPr>
          <a:xfrm>
            <a:off x="6288709" y="8429624"/>
            <a:ext cx="5715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深</a:t>
            </a:r>
          </a:p>
        </p:txBody>
      </p:sp>
      <p:sp>
        <p:nvSpPr>
          <p:cNvPr id="713" name="線"/>
          <p:cNvSpPr/>
          <p:nvPr/>
        </p:nvSpPr>
        <p:spPr>
          <a:xfrm flipH="1" flipV="1">
            <a:off x="3550409" y="5267601"/>
            <a:ext cx="625004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14" name="低"/>
          <p:cNvSpPr txBox="1"/>
          <p:nvPr/>
        </p:nvSpPr>
        <p:spPr>
          <a:xfrm>
            <a:off x="10090150" y="4873901"/>
            <a:ext cx="5715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低</a:t>
            </a:r>
          </a:p>
        </p:txBody>
      </p:sp>
      <p:sp>
        <p:nvSpPr>
          <p:cNvPr id="715" name="高"/>
          <p:cNvSpPr txBox="1"/>
          <p:nvPr/>
        </p:nvSpPr>
        <p:spPr>
          <a:xfrm>
            <a:off x="2798205" y="4873901"/>
            <a:ext cx="5715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高</a:t>
            </a:r>
          </a:p>
        </p:txBody>
      </p:sp>
      <p:sp>
        <p:nvSpPr>
          <p:cNvPr id="716" name="ニーズ"/>
          <p:cNvSpPr txBox="1"/>
          <p:nvPr/>
        </p:nvSpPr>
        <p:spPr>
          <a:xfrm>
            <a:off x="1035050" y="4873901"/>
            <a:ext cx="14859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ニーズ</a:t>
            </a:r>
          </a:p>
        </p:txBody>
      </p:sp>
      <p:sp>
        <p:nvSpPr>
          <p:cNvPr id="717" name="角丸四角形"/>
          <p:cNvSpPr/>
          <p:nvPr/>
        </p:nvSpPr>
        <p:spPr>
          <a:xfrm>
            <a:off x="4445000" y="3276600"/>
            <a:ext cx="1485900" cy="1485752"/>
          </a:xfrm>
          <a:prstGeom prst="roundRect">
            <a:avLst>
              <a:gd name="adj" fmla="val 15000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18" name="Facebook"/>
          <p:cNvSpPr/>
          <p:nvPr/>
        </p:nvSpPr>
        <p:spPr>
          <a:xfrm>
            <a:off x="7073900" y="3281267"/>
            <a:ext cx="1485900" cy="1485752"/>
          </a:xfrm>
          <a:prstGeom prst="roundRect">
            <a:avLst>
              <a:gd name="adj" fmla="val 15000"/>
            </a:avLst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Facebook</a:t>
            </a:r>
          </a:p>
        </p:txBody>
      </p:sp>
      <p:sp>
        <p:nvSpPr>
          <p:cNvPr id="719" name="購入"/>
          <p:cNvSpPr/>
          <p:nvPr/>
        </p:nvSpPr>
        <p:spPr>
          <a:xfrm>
            <a:off x="4445000" y="5768185"/>
            <a:ext cx="1485900" cy="1485752"/>
          </a:xfrm>
          <a:prstGeom prst="roundRect">
            <a:avLst>
              <a:gd name="adj" fmla="val 15000"/>
            </a:avLst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購入</a:t>
            </a:r>
          </a:p>
        </p:txBody>
      </p:sp>
      <p:sp>
        <p:nvSpPr>
          <p:cNvPr id="720" name="メルマガ"/>
          <p:cNvSpPr/>
          <p:nvPr/>
        </p:nvSpPr>
        <p:spPr>
          <a:xfrm>
            <a:off x="7073900" y="5768185"/>
            <a:ext cx="1485900" cy="1485752"/>
          </a:xfrm>
          <a:prstGeom prst="roundRect">
            <a:avLst>
              <a:gd name="adj" fmla="val 15000"/>
            </a:avLst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メルマガ</a:t>
            </a:r>
          </a:p>
        </p:txBody>
      </p:sp>
      <p:sp>
        <p:nvSpPr>
          <p:cNvPr id="721" name="顕在見込客"/>
          <p:cNvSpPr txBox="1"/>
          <p:nvPr/>
        </p:nvSpPr>
        <p:spPr>
          <a:xfrm>
            <a:off x="2012950" y="2084933"/>
            <a:ext cx="24003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F900"/>
                </a:solidFill>
              </a:defRPr>
            </a:lvl1pPr>
          </a:lstStyle>
          <a:p>
            <a:pPr/>
            <a:r>
              <a:t>顕在見込客</a:t>
            </a:r>
          </a:p>
        </p:txBody>
      </p:sp>
      <p:sp>
        <p:nvSpPr>
          <p:cNvPr id="722" name="潜在見込客"/>
          <p:cNvSpPr txBox="1"/>
          <p:nvPr/>
        </p:nvSpPr>
        <p:spPr>
          <a:xfrm>
            <a:off x="8828023" y="2084933"/>
            <a:ext cx="24003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FDFF"/>
                </a:solidFill>
              </a:defRPr>
            </a:lvl1pPr>
          </a:lstStyle>
          <a:p>
            <a:pPr/>
            <a:r>
              <a:t>潜在見込客</a:t>
            </a:r>
          </a:p>
        </p:txBody>
      </p:sp>
      <p:sp>
        <p:nvSpPr>
          <p:cNvPr id="723" name="矢印"/>
          <p:cNvSpPr/>
          <p:nvPr/>
        </p:nvSpPr>
        <p:spPr>
          <a:xfrm flipH="1">
            <a:off x="6165850" y="6165262"/>
            <a:ext cx="673100" cy="691598"/>
          </a:xfrm>
          <a:prstGeom prst="rightArrow">
            <a:avLst>
              <a:gd name="adj1" fmla="val 32000"/>
              <a:gd name="adj2" fmla="val 65759"/>
            </a:avLst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24" name="矢印"/>
          <p:cNvSpPr/>
          <p:nvPr/>
        </p:nvSpPr>
        <p:spPr>
          <a:xfrm flipH="1" rot="16200000">
            <a:off x="7480300" y="4921803"/>
            <a:ext cx="673100" cy="691597"/>
          </a:xfrm>
          <a:prstGeom prst="rightArrow">
            <a:avLst>
              <a:gd name="adj1" fmla="val 32000"/>
              <a:gd name="adj2" fmla="val 63872"/>
            </a:avLst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25" name="教育"/>
          <p:cNvSpPr txBox="1"/>
          <p:nvPr/>
        </p:nvSpPr>
        <p:spPr>
          <a:xfrm>
            <a:off x="6019800" y="7654354"/>
            <a:ext cx="1054101" cy="80010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教育</a:t>
            </a:r>
          </a:p>
        </p:txBody>
      </p:sp>
      <p:sp>
        <p:nvSpPr>
          <p:cNvPr id="726" name="D"/>
          <p:cNvSpPr txBox="1"/>
          <p:nvPr/>
        </p:nvSpPr>
        <p:spPr>
          <a:xfrm>
            <a:off x="9334834" y="3232075"/>
            <a:ext cx="456532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</a:t>
            </a:r>
          </a:p>
        </p:txBody>
      </p:sp>
      <p:sp>
        <p:nvSpPr>
          <p:cNvPr id="727" name="A"/>
          <p:cNvSpPr txBox="1"/>
          <p:nvPr/>
        </p:nvSpPr>
        <p:spPr>
          <a:xfrm>
            <a:off x="2993145" y="6684433"/>
            <a:ext cx="424162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</a:t>
            </a:r>
          </a:p>
        </p:txBody>
      </p:sp>
      <p:sp>
        <p:nvSpPr>
          <p:cNvPr id="728" name="B"/>
          <p:cNvSpPr txBox="1"/>
          <p:nvPr/>
        </p:nvSpPr>
        <p:spPr>
          <a:xfrm>
            <a:off x="9479136" y="6479236"/>
            <a:ext cx="42192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</a:t>
            </a:r>
          </a:p>
        </p:txBody>
      </p:sp>
      <p:sp>
        <p:nvSpPr>
          <p:cNvPr id="729" name="C"/>
          <p:cNvSpPr txBox="1"/>
          <p:nvPr/>
        </p:nvSpPr>
        <p:spPr>
          <a:xfrm>
            <a:off x="3158853" y="3232075"/>
            <a:ext cx="421706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スライド番号"/>
          <p:cNvSpPr/>
          <p:nvPr>
            <p:ph type="sldNum" sz="quarter" idx="2"/>
          </p:nvPr>
        </p:nvSpPr>
        <p:spPr>
          <a:xfrm>
            <a:off x="6363804" y="9251950"/>
            <a:ext cx="264492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3" name="線"/>
          <p:cNvSpPr/>
          <p:nvPr/>
        </p:nvSpPr>
        <p:spPr>
          <a:xfrm flipV="1">
            <a:off x="3130550" y="5482166"/>
            <a:ext cx="1" cy="168345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04" name="線"/>
          <p:cNvSpPr/>
          <p:nvPr/>
        </p:nvSpPr>
        <p:spPr>
          <a:xfrm>
            <a:off x="3130550" y="5472291"/>
            <a:ext cx="281191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05" name="線"/>
          <p:cNvSpPr/>
          <p:nvPr/>
        </p:nvSpPr>
        <p:spPr>
          <a:xfrm flipV="1">
            <a:off x="5955166" y="3798708"/>
            <a:ext cx="1" cy="168345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06" name="線"/>
          <p:cNvSpPr/>
          <p:nvPr/>
        </p:nvSpPr>
        <p:spPr>
          <a:xfrm>
            <a:off x="5967866" y="3811408"/>
            <a:ext cx="269125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07" name="2ステップマーケティング"/>
          <p:cNvSpPr txBox="1"/>
          <p:nvPr/>
        </p:nvSpPr>
        <p:spPr>
          <a:xfrm>
            <a:off x="3005988" y="1532466"/>
            <a:ext cx="6755756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2ステップマーケティング</a:t>
            </a:r>
          </a:p>
        </p:txBody>
      </p:sp>
      <p:sp>
        <p:nvSpPr>
          <p:cNvPr id="208" name="パーソナルコーディネート 診断"/>
          <p:cNvSpPr txBox="1"/>
          <p:nvPr/>
        </p:nvSpPr>
        <p:spPr>
          <a:xfrm>
            <a:off x="1736158" y="7516976"/>
            <a:ext cx="5600701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パーソナルコーディネート</a:t>
            </a:r>
            <a:br/>
            <a:r>
              <a:t>診断</a:t>
            </a:r>
          </a:p>
        </p:txBody>
      </p:sp>
      <p:sp>
        <p:nvSpPr>
          <p:cNvPr id="209" name="バックエンド"/>
          <p:cNvSpPr txBox="1"/>
          <p:nvPr/>
        </p:nvSpPr>
        <p:spPr>
          <a:xfrm>
            <a:off x="6639824" y="4348337"/>
            <a:ext cx="20193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バックエンド</a:t>
            </a:r>
          </a:p>
        </p:txBody>
      </p:sp>
      <p:sp>
        <p:nvSpPr>
          <p:cNvPr id="210" name="ショッピング同行 クローゼット診断…"/>
          <p:cNvSpPr txBox="1"/>
          <p:nvPr/>
        </p:nvSpPr>
        <p:spPr>
          <a:xfrm>
            <a:off x="8070849" y="5125150"/>
            <a:ext cx="4686301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ショッピング同行</a:t>
            </a:r>
            <a:br/>
            <a:r>
              <a:t>クローゼット診断</a:t>
            </a:r>
          </a:p>
          <a:p>
            <a:pPr/>
            <a:r>
              <a:t>ファッションコンサル</a:t>
            </a:r>
          </a:p>
        </p:txBody>
      </p:sp>
      <p:sp>
        <p:nvSpPr>
          <p:cNvPr id="211" name="フロントエンド"/>
          <p:cNvSpPr txBox="1"/>
          <p:nvPr/>
        </p:nvSpPr>
        <p:spPr>
          <a:xfrm>
            <a:off x="3543141" y="5912550"/>
            <a:ext cx="23368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フロントエンド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32" name="リストの数＝売上  比例する"/>
          <p:cNvSpPr txBox="1"/>
          <p:nvPr/>
        </p:nvSpPr>
        <p:spPr>
          <a:xfrm>
            <a:off x="3498849" y="3168649"/>
            <a:ext cx="6007101" cy="341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/>
            </a:pPr>
            <a:r>
              <a:t>リストの数＝売上</a:t>
            </a:r>
            <a:br/>
            <a:br/>
            <a:r>
              <a:t>比例する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35" name="４段.png" descr="４段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2108" y="2520950"/>
            <a:ext cx="9038751" cy="5378798"/>
          </a:xfrm>
          <a:prstGeom prst="rect">
            <a:avLst/>
          </a:prstGeom>
          <a:ln w="12700">
            <a:miter lim="400000"/>
          </a:ln>
        </p:spPr>
      </p:pic>
      <p:sp>
        <p:nvSpPr>
          <p:cNvPr id="736" name="信頼度"/>
          <p:cNvSpPr txBox="1"/>
          <p:nvPr/>
        </p:nvSpPr>
        <p:spPr>
          <a:xfrm>
            <a:off x="10509250" y="2127249"/>
            <a:ext cx="14859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信頼度</a:t>
            </a:r>
          </a:p>
        </p:txBody>
      </p:sp>
      <p:sp>
        <p:nvSpPr>
          <p:cNvPr id="737" name="矢印"/>
          <p:cNvSpPr/>
          <p:nvPr/>
        </p:nvSpPr>
        <p:spPr>
          <a:xfrm rot="5400000">
            <a:off x="8853400" y="4865948"/>
            <a:ext cx="4797600" cy="1270001"/>
          </a:xfrm>
          <a:prstGeom prst="rightArrow">
            <a:avLst>
              <a:gd name="adj1" fmla="val 32250"/>
              <a:gd name="adj2" fmla="val 66680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738" name="深い"/>
          <p:cNvSpPr txBox="1"/>
          <p:nvPr/>
        </p:nvSpPr>
        <p:spPr>
          <a:xfrm>
            <a:off x="10737849" y="8087246"/>
            <a:ext cx="10287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深い</a:t>
            </a:r>
          </a:p>
        </p:txBody>
      </p:sp>
      <p:sp>
        <p:nvSpPr>
          <p:cNvPr id="739" name="教育"/>
          <p:cNvSpPr txBox="1"/>
          <p:nvPr/>
        </p:nvSpPr>
        <p:spPr>
          <a:xfrm>
            <a:off x="8502649" y="5107248"/>
            <a:ext cx="10287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教育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42" name="●メルマガを書く方法…"/>
          <p:cNvSpPr txBox="1"/>
          <p:nvPr/>
        </p:nvSpPr>
        <p:spPr>
          <a:xfrm>
            <a:off x="2948659" y="806450"/>
            <a:ext cx="6680102" cy="295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●メルマガを書く方法</a:t>
            </a:r>
          </a:p>
          <a:p>
            <a:pPr>
              <a:defRPr sz="5000"/>
            </a:pPr>
          </a:p>
          <a:p>
            <a:pPr>
              <a:defRPr sz="5000"/>
            </a:pPr>
            <a:r>
              <a:t>“仕組み化”</a:t>
            </a:r>
          </a:p>
        </p:txBody>
      </p:sp>
      <p:sp>
        <p:nvSpPr>
          <p:cNvPr id="743" name="1、まずメルマガに記事を書く…"/>
          <p:cNvSpPr txBox="1"/>
          <p:nvPr/>
        </p:nvSpPr>
        <p:spPr>
          <a:xfrm>
            <a:off x="1517577" y="4140199"/>
            <a:ext cx="9542266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1、まずメルマガに記事を書く</a:t>
            </a:r>
          </a:p>
          <a:p>
            <a:pPr/>
          </a:p>
          <a:p>
            <a:pPr/>
            <a:r>
              <a:t>2、タイトルや内容をアレンジしてアメブロに</a:t>
            </a:r>
          </a:p>
        </p:txBody>
      </p:sp>
      <p:pic>
        <p:nvPicPr>
          <p:cNvPr id="744" name="ダウンロード (1).jpg" descr="ダウンロード (1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68925" y="7073517"/>
            <a:ext cx="2581834" cy="1772034"/>
          </a:xfrm>
          <a:prstGeom prst="rect">
            <a:avLst/>
          </a:prstGeom>
          <a:ln w="12700">
            <a:miter lim="400000"/>
          </a:ln>
        </p:spPr>
      </p:pic>
      <p:sp>
        <p:nvSpPr>
          <p:cNvPr id="745" name="同じ内容でいいのです！"/>
          <p:cNvSpPr txBox="1"/>
          <p:nvPr/>
        </p:nvSpPr>
        <p:spPr>
          <a:xfrm>
            <a:off x="2669210" y="7242175"/>
            <a:ext cx="7239001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100">
                <a:solidFill>
                  <a:srgbClr val="FF2600"/>
                </a:solidFill>
              </a:defRPr>
            </a:lvl1pPr>
          </a:lstStyle>
          <a:p>
            <a:pPr/>
            <a:r>
              <a:t>同じ内容でいいのです！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48" name="メルマガタイトルは？"/>
          <p:cNvSpPr txBox="1"/>
          <p:nvPr/>
        </p:nvSpPr>
        <p:spPr>
          <a:xfrm>
            <a:off x="2965375" y="3016249"/>
            <a:ext cx="7074050" cy="311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300"/>
            </a:pPr>
            <a:r>
              <a:t>メルマガタイトルは？</a:t>
            </a:r>
          </a:p>
          <a:p>
            <a:pPr>
              <a:defRPr sz="53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スライド番号"/>
          <p:cNvSpPr/>
          <p:nvPr>
            <p:ph type="sldNum" sz="quarter" idx="2"/>
          </p:nvPr>
        </p:nvSpPr>
        <p:spPr>
          <a:xfrm>
            <a:off x="6363804" y="9251950"/>
            <a:ext cx="264492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4" name="2、コンセプトワーク"/>
          <p:cNvSpPr txBox="1"/>
          <p:nvPr/>
        </p:nvSpPr>
        <p:spPr>
          <a:xfrm>
            <a:off x="2627213" y="3818863"/>
            <a:ext cx="7445574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2、コンセプトワーク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5c6362163a7c1eb6bc9680a40f5835b7_s.jpg" descr="5c6362163a7c1eb6bc9680a40f5835b7_s.jpg"/>
          <p:cNvPicPr>
            <a:picLocks noChangeAspect="1"/>
          </p:cNvPicPr>
          <p:nvPr/>
        </p:nvPicPr>
        <p:blipFill>
          <a:blip r:embed="rId2">
            <a:alphaModFix amt="36373"/>
            <a:extLst/>
          </a:blip>
          <a:stretch>
            <a:fillRect/>
          </a:stretch>
        </p:blipFill>
        <p:spPr>
          <a:xfrm>
            <a:off x="2582267" y="3996068"/>
            <a:ext cx="7840134" cy="5213689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スライド番号"/>
          <p:cNvSpPr/>
          <p:nvPr>
            <p:ph type="sldNum" sz="quarter" idx="2"/>
          </p:nvPr>
        </p:nvSpPr>
        <p:spPr>
          <a:xfrm>
            <a:off x="6363804" y="9251950"/>
            <a:ext cx="264492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8" name="1、どのような方に診断を受けてほしいですか？…"/>
          <p:cNvSpPr txBox="1"/>
          <p:nvPr/>
        </p:nvSpPr>
        <p:spPr>
          <a:xfrm>
            <a:off x="1594312" y="2480733"/>
            <a:ext cx="10154842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1、どのような方に診断を受けてほしいですか？</a:t>
            </a:r>
          </a:p>
          <a:p>
            <a:pPr/>
            <a:r>
              <a:t>理想のお客様をAさんとします。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スクリーンショット 2016-12-12 7.45.08.png" descr="スクリーンショット 2016-12-12 7.45.08.png"/>
          <p:cNvPicPr>
            <a:picLocks noChangeAspect="1"/>
          </p:cNvPicPr>
          <p:nvPr/>
        </p:nvPicPr>
        <p:blipFill>
          <a:blip r:embed="rId2">
            <a:alphaModFix amt="51567"/>
            <a:extLst/>
          </a:blip>
          <a:stretch>
            <a:fillRect/>
          </a:stretch>
        </p:blipFill>
        <p:spPr>
          <a:xfrm>
            <a:off x="7421033" y="6450882"/>
            <a:ext cx="3773367" cy="2004143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スライド番号"/>
          <p:cNvSpPr/>
          <p:nvPr>
            <p:ph type="sldNum" sz="quarter" idx="2"/>
          </p:nvPr>
        </p:nvSpPr>
        <p:spPr>
          <a:xfrm>
            <a:off x="6363804" y="9251950"/>
            <a:ext cx="264492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2" name="2、Aさんはファッションに関して…"/>
          <p:cNvSpPr txBox="1"/>
          <p:nvPr/>
        </p:nvSpPr>
        <p:spPr>
          <a:xfrm>
            <a:off x="2127250" y="2463800"/>
            <a:ext cx="9258301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2、Aさんはファッションに関して</a:t>
            </a:r>
          </a:p>
          <a:p>
            <a:pPr/>
            <a:r>
              <a:t>どんな問題・欲望・課題を持っていますか？</a:t>
            </a:r>
          </a:p>
        </p:txBody>
      </p:sp>
      <p:sp>
        <p:nvSpPr>
          <p:cNvPr id="223" name="吹き出し"/>
          <p:cNvSpPr/>
          <p:nvPr/>
        </p:nvSpPr>
        <p:spPr>
          <a:xfrm>
            <a:off x="3429295" y="4782674"/>
            <a:ext cx="3543005" cy="2619706"/>
          </a:xfrm>
          <a:prstGeom prst="wedgeEllipseCallout">
            <a:avLst>
              <a:gd name="adj1" fmla="val 55885"/>
              <a:gd name="adj2" fmla="val 53545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4" name="問題 欲望…"/>
          <p:cNvSpPr txBox="1"/>
          <p:nvPr/>
        </p:nvSpPr>
        <p:spPr>
          <a:xfrm>
            <a:off x="4711240" y="4931833"/>
            <a:ext cx="1184078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問題</a:t>
            </a:r>
            <a:br/>
            <a:r>
              <a:t>欲望</a:t>
            </a:r>
          </a:p>
          <a:p>
            <a:pPr/>
            <a:r>
              <a:t>課題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メイリオ"/>
            <a:ea typeface="メイリオ"/>
            <a:cs typeface="メイリオ"/>
            <a:sym typeface="メイリオ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メイリオ"/>
            <a:ea typeface="メイリオ"/>
            <a:cs typeface="メイリオ"/>
            <a:sym typeface="メイリオ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